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 id="336" r:id="rId88"/>
    <p:sldId id="337" r:id="rId89"/>
    <p:sldId id="338" r:id="rId90"/>
    <p:sldId id="339" r:id="rId91"/>
    <p:sldId id="340" r:id="rId92"/>
    <p:sldId id="341"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5" r:id="rId107"/>
    <p:sldId id="356" r:id="rId108"/>
  </p:sldIdLst>
  <p:sldSz cy="5143500" cx="9144000"/>
  <p:notesSz cx="6858000" cy="9144000"/>
  <p:embeddedFontLst>
    <p:embeddedFont>
      <p:font typeface="Anton"/>
      <p:regular r:id="rId109"/>
    </p:embeddedFont>
    <p:embeddedFont>
      <p:font typeface="Lato"/>
      <p:regular r:id="rId110"/>
      <p:bold r:id="rId111"/>
      <p:italic r:id="rId112"/>
      <p:boldItalic r:id="rId113"/>
    </p:embeddedFont>
    <p:embeddedFont>
      <p:font typeface="Lato Light"/>
      <p:regular r:id="rId114"/>
      <p:bold r:id="rId115"/>
      <p:italic r:id="rId116"/>
      <p:boldItalic r:id="rId117"/>
    </p:embeddedFont>
    <p:embeddedFont>
      <p:font typeface="Didact Gothic"/>
      <p:regular r:id="rId118"/>
    </p:embeddedFont>
    <p:embeddedFont>
      <p:font typeface="Helvetica Neue"/>
      <p:regular r:id="rId119"/>
      <p:bold r:id="rId120"/>
      <p:italic r:id="rId121"/>
      <p:boldItalic r:id="rId122"/>
    </p:embeddedFont>
    <p:embeddedFont>
      <p:font typeface="Helvetica Neue Light"/>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4D19B3D-6344-406C-9DEA-14A0A011E924}">
  <a:tblStyle styleId="{D4D19B3D-6344-406C-9DEA-14A0A011E924}" styleName="Table_0">
    <a:wholeTbl>
      <a:tcTxStyle b="off" i="off">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30031EF3-8A3F-4DAE-B50A-09C829E7AF65}" styleName="Table_1">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07" Type="http://schemas.openxmlformats.org/officeDocument/2006/relationships/slide" Target="slides/slide100.xml"/><Relationship Id="rId106" Type="http://schemas.openxmlformats.org/officeDocument/2006/relationships/slide" Target="slides/slide99.xml"/><Relationship Id="rId105" Type="http://schemas.openxmlformats.org/officeDocument/2006/relationships/slide" Target="slides/slide98.xml"/><Relationship Id="rId104" Type="http://schemas.openxmlformats.org/officeDocument/2006/relationships/slide" Target="slides/slide97.xml"/><Relationship Id="rId109" Type="http://schemas.openxmlformats.org/officeDocument/2006/relationships/font" Target="fonts/Anton-regular.fntdata"/><Relationship Id="rId108" Type="http://schemas.openxmlformats.org/officeDocument/2006/relationships/slide" Target="slides/slide101.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3" Type="http://schemas.openxmlformats.org/officeDocument/2006/relationships/slide" Target="slides/slide96.xml"/><Relationship Id="rId102" Type="http://schemas.openxmlformats.org/officeDocument/2006/relationships/slide" Target="slides/slide95.xml"/><Relationship Id="rId101" Type="http://schemas.openxmlformats.org/officeDocument/2006/relationships/slide" Target="slides/slide94.xml"/><Relationship Id="rId100" Type="http://schemas.openxmlformats.org/officeDocument/2006/relationships/slide" Target="slides/slide93.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26" Type="http://schemas.openxmlformats.org/officeDocument/2006/relationships/font" Target="fonts/HelveticaNeueLight-boldItalic.fntdata"/><Relationship Id="rId26" Type="http://schemas.openxmlformats.org/officeDocument/2006/relationships/slide" Target="slides/slide19.xml"/><Relationship Id="rId121" Type="http://schemas.openxmlformats.org/officeDocument/2006/relationships/font" Target="fonts/HelveticaNeue-italic.fntdata"/><Relationship Id="rId25" Type="http://schemas.openxmlformats.org/officeDocument/2006/relationships/slide" Target="slides/slide18.xml"/><Relationship Id="rId120" Type="http://schemas.openxmlformats.org/officeDocument/2006/relationships/font" Target="fonts/HelveticaNeue-bold.fntdata"/><Relationship Id="rId28" Type="http://schemas.openxmlformats.org/officeDocument/2006/relationships/slide" Target="slides/slide21.xml"/><Relationship Id="rId27" Type="http://schemas.openxmlformats.org/officeDocument/2006/relationships/slide" Target="slides/slide20.xml"/><Relationship Id="rId125" Type="http://schemas.openxmlformats.org/officeDocument/2006/relationships/font" Target="fonts/HelveticaNeueLight-italic.fntdata"/><Relationship Id="rId29" Type="http://schemas.openxmlformats.org/officeDocument/2006/relationships/slide" Target="slides/slide22.xml"/><Relationship Id="rId124" Type="http://schemas.openxmlformats.org/officeDocument/2006/relationships/font" Target="fonts/HelveticaNeueLight-bold.fntdata"/><Relationship Id="rId123" Type="http://schemas.openxmlformats.org/officeDocument/2006/relationships/font" Target="fonts/HelveticaNeueLight-regular.fntdata"/><Relationship Id="rId122" Type="http://schemas.openxmlformats.org/officeDocument/2006/relationships/font" Target="fonts/HelveticaNeue-boldItalic.fntdata"/><Relationship Id="rId95" Type="http://schemas.openxmlformats.org/officeDocument/2006/relationships/slide" Target="slides/slide88.xml"/><Relationship Id="rId94" Type="http://schemas.openxmlformats.org/officeDocument/2006/relationships/slide" Target="slides/slide87.xml"/><Relationship Id="rId97" Type="http://schemas.openxmlformats.org/officeDocument/2006/relationships/slide" Target="slides/slide90.xml"/><Relationship Id="rId96" Type="http://schemas.openxmlformats.org/officeDocument/2006/relationships/slide" Target="slides/slide89.xml"/><Relationship Id="rId11" Type="http://schemas.openxmlformats.org/officeDocument/2006/relationships/slide" Target="slides/slide4.xml"/><Relationship Id="rId99" Type="http://schemas.openxmlformats.org/officeDocument/2006/relationships/slide" Target="slides/slide92.xml"/><Relationship Id="rId10" Type="http://schemas.openxmlformats.org/officeDocument/2006/relationships/slide" Target="slides/slide3.xml"/><Relationship Id="rId98" Type="http://schemas.openxmlformats.org/officeDocument/2006/relationships/slide" Target="slides/slide91.xml"/><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slide" Target="slides/slide84.xml"/><Relationship Id="rId90" Type="http://schemas.openxmlformats.org/officeDocument/2006/relationships/slide" Target="slides/slide83.xml"/><Relationship Id="rId93" Type="http://schemas.openxmlformats.org/officeDocument/2006/relationships/slide" Target="slides/slide86.xml"/><Relationship Id="rId92" Type="http://schemas.openxmlformats.org/officeDocument/2006/relationships/slide" Target="slides/slide85.xml"/><Relationship Id="rId118" Type="http://schemas.openxmlformats.org/officeDocument/2006/relationships/font" Target="fonts/DidactGothic-regular.fntdata"/><Relationship Id="rId117" Type="http://schemas.openxmlformats.org/officeDocument/2006/relationships/font" Target="fonts/LatoLight-boldItalic.fntdata"/><Relationship Id="rId116" Type="http://schemas.openxmlformats.org/officeDocument/2006/relationships/font" Target="fonts/LatoLight-italic.fntdata"/><Relationship Id="rId115" Type="http://schemas.openxmlformats.org/officeDocument/2006/relationships/font" Target="fonts/LatoLight-bold.fntdata"/><Relationship Id="rId119" Type="http://schemas.openxmlformats.org/officeDocument/2006/relationships/font" Target="fonts/HelveticaNeue-regular.fntdata"/><Relationship Id="rId15" Type="http://schemas.openxmlformats.org/officeDocument/2006/relationships/slide" Target="slides/slide8.xml"/><Relationship Id="rId110" Type="http://schemas.openxmlformats.org/officeDocument/2006/relationships/font" Target="fonts/Lato-regular.fntdata"/><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14" Type="http://schemas.openxmlformats.org/officeDocument/2006/relationships/font" Target="fonts/LatoLight-regular.fntdata"/><Relationship Id="rId18" Type="http://schemas.openxmlformats.org/officeDocument/2006/relationships/slide" Target="slides/slide11.xml"/><Relationship Id="rId113" Type="http://schemas.openxmlformats.org/officeDocument/2006/relationships/font" Target="fonts/Lato-boldItalic.fntdata"/><Relationship Id="rId112" Type="http://schemas.openxmlformats.org/officeDocument/2006/relationships/font" Target="fonts/Lato-italic.fntdata"/><Relationship Id="rId111" Type="http://schemas.openxmlformats.org/officeDocument/2006/relationships/font" Target="fonts/Lato-bold.fntdata"/><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slide" Target="slides/slide79.xml"/><Relationship Id="rId85" Type="http://schemas.openxmlformats.org/officeDocument/2006/relationships/slide" Target="slides/slide78.xml"/><Relationship Id="rId88" Type="http://schemas.openxmlformats.org/officeDocument/2006/relationships/slide" Target="slides/slide81.xml"/><Relationship Id="rId87" Type="http://schemas.openxmlformats.org/officeDocument/2006/relationships/slide" Target="slides/slide80.xml"/><Relationship Id="rId89" Type="http://schemas.openxmlformats.org/officeDocument/2006/relationships/slide" Target="slides/slide82.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ae29fa399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gae29fa3992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para la primera clase (después no va).</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ae29fa3992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ae29fa3992_0_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ba596e393d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6" name="Google Shape;956;gba596e393d_0_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ba596e393d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2" name="Google Shape;962;gba596e393d_0_6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ae29fa399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gae29fa3992_0_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ae29fa3992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5" name="Google Shape;195;gae29fa3992_0_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200">
                <a:solidFill>
                  <a:schemeClr val="dk1"/>
                </a:solidFill>
                <a:highlight>
                  <a:schemeClr val="lt1"/>
                </a:highlight>
                <a:latin typeface="Helvetica Neue Light"/>
                <a:ea typeface="Helvetica Neue Light"/>
                <a:cs typeface="Helvetica Neue Light"/>
                <a:sym typeface="Helvetica Neue Light"/>
              </a:rPr>
              <a:t>Primera clase</a:t>
            </a:r>
            <a:endParaRPr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ae29fa399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gae29fa3992_0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ae29fa3992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gae29fa3992_0_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af91073b3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9" name="Google Shape;219;gaf91073b39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78cd5c922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6" name="Google Shape;226;g78cd5c9223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78cd5c922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 name="Google Shape;232;g78cd5c9223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af91073b3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gaf91073b39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666b5355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gc666b5355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ae29fa399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gae29fa3992_0_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ae29fa3992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0" name="Google Shape;310;gae29fa3992_2_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ae29fa3992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ae29fa3992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ae29fa3992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ae29fa3992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99243597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99243597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ae29fa3992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ae29fa3992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ae29fa3992_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ae29fa3992_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ae29fa3992_0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ae29fa3992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78cd5c922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6" name="Google Shape;366;g78cd5c9223_0_2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78cd5c9223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78cd5c9223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Si no alcanza, no sobrecargar, usar otra con el mismo título para indicar que continúa el mismo módulo.</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8cd5c9223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8cd5c9223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ae29fa399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gae29fa3992_0_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(sólo la primera clase)</a:t>
            </a:r>
            <a:br>
              <a:rPr b="1" lang="en-GB"/>
            </a:br>
            <a:r>
              <a:rPr b="1" lang="en-GB"/>
              <a:t>Presentación de Estudiantes</a:t>
            </a:r>
            <a:endParaRPr b="1"/>
          </a:p>
          <a:p>
            <a:pPr indent="0" lvl="0" marL="0" rtl="0" algn="l">
              <a:lnSpc>
                <a:spcPct val="100000"/>
              </a:lnSpc>
              <a:spcBef>
                <a:spcPts val="0"/>
              </a:spcBef>
              <a:spcAft>
                <a:spcPts val="0"/>
              </a:spcAft>
              <a:buSzPts val="1100"/>
              <a:buNone/>
            </a:pPr>
            <a:r>
              <a:rPr lang="en-GB"/>
              <a:t>Soporte: Encuesta de Zoom</a:t>
            </a:r>
            <a:endParaRPr/>
          </a:p>
          <a:p>
            <a:pPr indent="0" lvl="0" marL="0" rtl="0" algn="l">
              <a:lnSpc>
                <a:spcPct val="100000"/>
              </a:lnSpc>
              <a:spcBef>
                <a:spcPts val="0"/>
              </a:spcBef>
              <a:spcAft>
                <a:spcPts val="0"/>
              </a:spcAft>
              <a:buSzPts val="1100"/>
              <a:buNone/>
            </a:pPr>
            <a:r>
              <a:rPr lang="en-GB"/>
              <a:t>¿Como crear encuestas de zoom? Disponible en </a:t>
            </a:r>
            <a:r>
              <a:rPr lang="en-GB" u="sng">
                <a:solidFill>
                  <a:schemeClr val="hlink"/>
                </a:solidFill>
                <a:hlinkClick r:id="rId2"/>
              </a:rPr>
              <a:t>este video.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lang="en-GB" u="sng"/>
              <a:t>Consigna:</a:t>
            </a:r>
            <a:r>
              <a:rPr lang="en-GB"/>
              <a:t> Presentación de los estudiantes. Generar </a:t>
            </a:r>
            <a:r>
              <a:rPr lang="en-GB" u="sng"/>
              <a:t>una encuesta de zoom para cada punto</a:t>
            </a:r>
            <a:r>
              <a:rPr lang="en-GB"/>
              <a:t> (3 en total) con los siguientes ítems y opciones.</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PAÍS </a:t>
            </a:r>
            <a:r>
              <a:rPr lang="en-GB"/>
              <a:t>/ Opciones:</a:t>
            </a:r>
            <a:endParaRPr/>
          </a:p>
          <a:p>
            <a:pPr indent="-298450" lvl="0" marL="457200" rtl="0" algn="l">
              <a:lnSpc>
                <a:spcPct val="100000"/>
              </a:lnSpc>
              <a:spcBef>
                <a:spcPts val="0"/>
              </a:spcBef>
              <a:spcAft>
                <a:spcPts val="0"/>
              </a:spcAft>
              <a:buSzPts val="1100"/>
              <a:buAutoNum type="arabicPeriod"/>
            </a:pPr>
            <a:r>
              <a:rPr lang="en-GB"/>
              <a:t>Argentina</a:t>
            </a:r>
            <a:endParaRPr/>
          </a:p>
          <a:p>
            <a:pPr indent="-298450" lvl="0" marL="457200" rtl="0" algn="l">
              <a:lnSpc>
                <a:spcPct val="100000"/>
              </a:lnSpc>
              <a:spcBef>
                <a:spcPts val="0"/>
              </a:spcBef>
              <a:spcAft>
                <a:spcPts val="0"/>
              </a:spcAft>
              <a:buSzPts val="1100"/>
              <a:buAutoNum type="arabicPeriod"/>
            </a:pPr>
            <a:r>
              <a:rPr lang="en-GB"/>
              <a:t>Uruguay</a:t>
            </a:r>
            <a:endParaRPr/>
          </a:p>
          <a:p>
            <a:pPr indent="-298450" lvl="0" marL="457200" rtl="0" algn="l">
              <a:lnSpc>
                <a:spcPct val="100000"/>
              </a:lnSpc>
              <a:spcBef>
                <a:spcPts val="0"/>
              </a:spcBef>
              <a:spcAft>
                <a:spcPts val="0"/>
              </a:spcAft>
              <a:buSzPts val="1100"/>
              <a:buAutoNum type="arabicPeriod"/>
            </a:pPr>
            <a:r>
              <a:rPr lang="en-GB"/>
              <a:t>Chile</a:t>
            </a:r>
            <a:endParaRPr/>
          </a:p>
          <a:p>
            <a:pPr indent="-298450" lvl="0" marL="457200" rtl="0" algn="l">
              <a:lnSpc>
                <a:spcPct val="100000"/>
              </a:lnSpc>
              <a:spcBef>
                <a:spcPts val="0"/>
              </a:spcBef>
              <a:spcAft>
                <a:spcPts val="0"/>
              </a:spcAft>
              <a:buSzPts val="1100"/>
              <a:buAutoNum type="arabicPeriod"/>
            </a:pPr>
            <a:r>
              <a:rPr lang="en-GB"/>
              <a:t>Colombia</a:t>
            </a:r>
            <a:endParaRPr/>
          </a:p>
          <a:p>
            <a:pPr indent="-298450" lvl="0" marL="457200" rtl="0" algn="l">
              <a:lnSpc>
                <a:spcPct val="100000"/>
              </a:lnSpc>
              <a:spcBef>
                <a:spcPts val="0"/>
              </a:spcBef>
              <a:spcAft>
                <a:spcPts val="0"/>
              </a:spcAft>
              <a:buSzPts val="1100"/>
              <a:buAutoNum type="arabicPeriod"/>
            </a:pPr>
            <a:r>
              <a:rPr lang="en-GB"/>
              <a:t>Perú</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CONOCIMIENTOS PREVIOS DE DISEÑO /</a:t>
            </a:r>
            <a:r>
              <a:rPr lang="en-GB"/>
              <a:t> Opciones:</a:t>
            </a:r>
            <a:endParaRPr/>
          </a:p>
          <a:p>
            <a:pPr indent="-298450" lvl="0" marL="457200" rtl="0" algn="l">
              <a:lnSpc>
                <a:spcPct val="100000"/>
              </a:lnSpc>
              <a:spcBef>
                <a:spcPts val="0"/>
              </a:spcBef>
              <a:spcAft>
                <a:spcPts val="0"/>
              </a:spcAft>
              <a:buSzPts val="1100"/>
              <a:buAutoNum type="arabicPeriod"/>
            </a:pPr>
            <a:r>
              <a:rPr lang="en-GB"/>
              <a:t>Nulo conocimiento</a:t>
            </a:r>
            <a:endParaRPr/>
          </a:p>
          <a:p>
            <a:pPr indent="-298450" lvl="0" marL="457200" rtl="0" algn="l">
              <a:lnSpc>
                <a:spcPct val="100000"/>
              </a:lnSpc>
              <a:spcBef>
                <a:spcPts val="0"/>
              </a:spcBef>
              <a:spcAft>
                <a:spcPts val="0"/>
              </a:spcAft>
              <a:buSzPts val="1100"/>
              <a:buAutoNum type="arabicPeriod"/>
            </a:pPr>
            <a:r>
              <a:rPr lang="en-GB"/>
              <a:t>Poco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Bastante </a:t>
            </a:r>
            <a:r>
              <a:rPr lang="en-GB">
                <a:solidFill>
                  <a:schemeClr val="dk1"/>
                </a:solidFill>
              </a:rPr>
              <a:t>conocimiento</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¿POR QUÉ ELEGISTE EL CURSO? / </a:t>
            </a:r>
            <a:r>
              <a:rPr lang="en-GB"/>
              <a:t>Opciones:</a:t>
            </a:r>
            <a:endParaRPr/>
          </a:p>
          <a:p>
            <a:pPr indent="-298450" lvl="0" marL="457200" rtl="0" algn="l">
              <a:lnSpc>
                <a:spcPct val="100000"/>
              </a:lnSpc>
              <a:spcBef>
                <a:spcPts val="0"/>
              </a:spcBef>
              <a:spcAft>
                <a:spcPts val="0"/>
              </a:spcAft>
              <a:buSzPts val="1100"/>
              <a:buAutoNum type="arabicPeriod"/>
            </a:pPr>
            <a:r>
              <a:rPr lang="en-GB"/>
              <a:t>Soy curioso/a y siempre quiero aprender más.</a:t>
            </a:r>
            <a:endParaRPr/>
          </a:p>
          <a:p>
            <a:pPr indent="-298450" lvl="0" marL="457200" rtl="0" algn="l">
              <a:lnSpc>
                <a:spcPct val="100000"/>
              </a:lnSpc>
              <a:spcBef>
                <a:spcPts val="0"/>
              </a:spcBef>
              <a:spcAft>
                <a:spcPts val="0"/>
              </a:spcAft>
              <a:buSzPts val="1100"/>
              <a:buAutoNum type="arabicPeriod"/>
            </a:pPr>
            <a:r>
              <a:rPr lang="en-GB"/>
              <a:t>Quiero emprender o mejorar mi camino Freelance.</a:t>
            </a:r>
            <a:endParaRPr/>
          </a:p>
          <a:p>
            <a:pPr indent="-298450" lvl="0" marL="457200" rtl="0" algn="l">
              <a:lnSpc>
                <a:spcPct val="100000"/>
              </a:lnSpc>
              <a:spcBef>
                <a:spcPts val="0"/>
              </a:spcBef>
              <a:spcAft>
                <a:spcPts val="0"/>
              </a:spcAft>
              <a:buSzPts val="1100"/>
              <a:buAutoNum type="arabicPeriod"/>
            </a:pPr>
            <a:r>
              <a:rPr lang="en-GB"/>
              <a:t>Quiero perfeccionar o desenvolverme de forma profesional o laboral.</a:t>
            </a:r>
            <a:endParaRPr/>
          </a:p>
          <a:p>
            <a:pPr indent="-298450" lvl="0" marL="457200" rtl="0" algn="l">
              <a:lnSpc>
                <a:spcPct val="100000"/>
              </a:lnSpc>
              <a:spcBef>
                <a:spcPts val="0"/>
              </a:spcBef>
              <a:spcAft>
                <a:spcPts val="0"/>
              </a:spcAft>
              <a:buSzPts val="1100"/>
              <a:buAutoNum type="arabicPeriod"/>
            </a:pPr>
            <a:r>
              <a:rPr lang="en-GB"/>
              <a:t>Otro</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78cd5c9223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78cd5c9223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78cd5c9223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78cd5c9223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78cd5c922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78cd5c922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Aclarar que cada una será desarrollada más adelante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78cd5c9223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0" name="Google Shape;410;g78cd5c9223_0_2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78cd5c9223_0_4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78cd5c9223_0_4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7992435974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7992435974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78cd5c9223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78cd5c9223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78cd5c9223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78cd5c9223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af90c141b4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af90c141b4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8cd5c9223_0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78cd5c9223_0_4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ae29fa399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6" name="Google Shape;126;gae29fa3992_0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78cd5c9223_0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1" name="Google Shape;461;g78cd5c9223_0_4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af90c141b4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6" name="Google Shape;466;gaf90c141b4_0_1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af90c141b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af90c141b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af90c141b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af90c141b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af90c141b4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af90c141b4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af90c141b4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af90c141b4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af90c141b4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af90c141b4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Usar para slides de sólo texto con bullets.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af90c141b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af90c141b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af90c141b4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af90c141b4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af90c141b4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af90c141b4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ae29fa399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gae29fa3992_0_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af90c141b4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af90c141b4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af90c141b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5" name="Google Shape;545;gaf90c141b4_0_1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af90c141b4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af90c141b4_0_1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af90c141b4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af90c141b4_0_1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7992435974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7992435974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ba7fed631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3" name="Google Shape;573;gba7fed631c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af90c141b4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af90c141b4_0_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be10ae44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5" name="Google Shape;585;gbe10ae44b4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be10ae44b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be10ae44b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be10ae44b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be10ae44b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ae29fa399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ae29fa3992_0_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Sólo se muestra la primera clase.</a:t>
            </a:r>
            <a:br>
              <a:rPr lang="en-GB"/>
            </a:br>
            <a:r>
              <a:rPr lang="en-GB"/>
              <a:t>Cuando se haga la presentación de los desafíos en la primera clase, se sugiere complementar con la cantidad que hay de los mismos a lo largo de la cursada.</a:t>
            </a:r>
            <a:endParaRPr/>
          </a:p>
          <a:p>
            <a:pPr indent="0" lvl="0" marL="0" rtl="0" algn="l">
              <a:lnSpc>
                <a:spcPct val="100000"/>
              </a:lnSpc>
              <a:spcBef>
                <a:spcPts val="0"/>
              </a:spcBef>
              <a:spcAft>
                <a:spcPts val="0"/>
              </a:spcAft>
              <a:buSzPts val="1100"/>
              <a:buNone/>
            </a:pPr>
            <a:r>
              <a:rPr b="1" lang="en-GB"/>
              <a:t>Otras sugerencias:</a:t>
            </a:r>
            <a:endParaRPr b="1"/>
          </a:p>
          <a:p>
            <a:pPr indent="-298450" lvl="0" marL="457200" rtl="0" algn="l">
              <a:lnSpc>
                <a:spcPct val="100000"/>
              </a:lnSpc>
              <a:spcBef>
                <a:spcPts val="0"/>
              </a:spcBef>
              <a:spcAft>
                <a:spcPts val="0"/>
              </a:spcAft>
              <a:buSzPts val="1100"/>
              <a:buChar char="-"/>
            </a:pPr>
            <a:r>
              <a:rPr lang="en-GB"/>
              <a:t>No solicitar más de un desafío entregable por clase a los estudiantes.</a:t>
            </a:r>
            <a:endParaRPr/>
          </a:p>
          <a:p>
            <a:pPr indent="-298450" lvl="0" marL="457200" rtl="0" algn="l">
              <a:lnSpc>
                <a:spcPct val="100000"/>
              </a:lnSpc>
              <a:spcBef>
                <a:spcPts val="0"/>
              </a:spcBef>
              <a:spcAft>
                <a:spcPts val="0"/>
              </a:spcAft>
              <a:buSzPts val="1100"/>
              <a:buChar char="-"/>
            </a:pPr>
            <a:r>
              <a:rPr lang="en-GB"/>
              <a:t>Si se utiliza un desafío genérico, si bien no se entregan, que demuestre una finalidad. Por ejemplo, puede utilizarse para solicitar algo puntual de tarea: “Para la próxima clase traer anotado…” o ser la práctica necesaria para otro entregable vinculado con el Proyecto</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0" name="Shape 610"/>
        <p:cNvGrpSpPr/>
        <p:nvPr/>
      </p:nvGrpSpPr>
      <p:grpSpPr>
        <a:xfrm>
          <a:off x="0" y="0"/>
          <a:ext cx="0" cy="0"/>
          <a:chOff x="0" y="0"/>
          <a:chExt cx="0" cy="0"/>
        </a:xfrm>
      </p:grpSpPr>
      <p:sp>
        <p:nvSpPr>
          <p:cNvPr id="611" name="Google Shape;611;gd124cde1d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gd124cde1da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Portada de Coder Tips</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a7fed631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ba7fed631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d124cde1da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0" name="Google Shape;630;gd124cde1da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d124cde1da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7" name="Google Shape;637;gd124cde1da_0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a596e393d_0_3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ba596e393d_0_3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a596e393d_0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4" name="Google Shape;664;gba596e393d_0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a596e393d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ba596e393d_0_4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ba596e393d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3" name="Google Shape;683;gba596e393d_0_4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ae29fa3992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gae29fa3992_0_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a596e393d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9" name="Google Shape;689;gba596e393d_0_4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ba596e393d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1" name="Google Shape;711;gba596e393d_0_4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c666b53553_0_5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c666b5355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ba596e393d_0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3" name="Google Shape;763;gba596e393d_0_4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a596e393d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a596e393d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texto con imagen.</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ba596e393d_0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ba596e393d_0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ba596e393d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ba596e393d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ba596e393d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ba596e393d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ba596e393d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ba596e393d_0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ba596e393d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ba596e393d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ae29fa3992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gae29fa3992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ba596e393d_0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ba596e393d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slides de sólo texto con el contenido más importante de la clase. En una presentación de 50 slides usar máximo 5 de estas.</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ba596e393d_0_5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ba596e393d_0_5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ba596e393d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8" name="Google Shape;828;gba596e393d_0_5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ba596e393d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ba596e393d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ba596e393d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1" name="Google Shape;841;gba596e393d_0_5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subtemas de un módulo.</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ba596e393d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ba596e393d_0_5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1" name="Shape 851"/>
        <p:cNvGrpSpPr/>
        <p:nvPr/>
      </p:nvGrpSpPr>
      <p:grpSpPr>
        <a:xfrm>
          <a:off x="0" y="0"/>
          <a:ext cx="0" cy="0"/>
          <a:chOff x="0" y="0"/>
          <a:chExt cx="0" cy="0"/>
        </a:xfrm>
      </p:grpSpPr>
      <p:sp>
        <p:nvSpPr>
          <p:cNvPr id="852" name="Google Shape;852;gba596e393d_0_5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3" name="Google Shape;853;gba596e393d_0_5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ba596e393d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ba596e393d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ba596e393d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ba596e393d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ba596e393d_0_5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ba596e393d_0_5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ae29fa3992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2" name="Google Shape;172;gae29fa3992_0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Primera clase</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8" name="Shape 878"/>
        <p:cNvGrpSpPr/>
        <p:nvPr/>
      </p:nvGrpSpPr>
      <p:grpSpPr>
        <a:xfrm>
          <a:off x="0" y="0"/>
          <a:ext cx="0" cy="0"/>
          <a:chOff x="0" y="0"/>
          <a:chExt cx="0" cy="0"/>
        </a:xfrm>
      </p:grpSpPr>
      <p:sp>
        <p:nvSpPr>
          <p:cNvPr id="879" name="Google Shape;879;gba596e393d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0" name="Google Shape;880;gba596e393d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ba596e393d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ba596e393d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ba596e393d_0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ba596e393d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ba596e393d_0_6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4" name="Google Shape;904;gba596e393d_0_6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subtemas de un módulo.</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ba596e393d_0_6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1" name="Google Shape;911;gba596e393d_0_6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ba596e393d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0" name="Google Shape;920;gba596e393d_0_6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ba596e393d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7" name="Google Shape;927;gba596e393d_0_6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ba596e393d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gba596e393d_0_6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ba596e393d_0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ba596e393d_0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8" name="Shape 948"/>
        <p:cNvGrpSpPr/>
        <p:nvPr/>
      </p:nvGrpSpPr>
      <p:grpSpPr>
        <a:xfrm>
          <a:off x="0" y="0"/>
          <a:ext cx="0" cy="0"/>
          <a:chOff x="0" y="0"/>
          <a:chExt cx="0" cy="0"/>
        </a:xfrm>
      </p:grpSpPr>
      <p:sp>
        <p:nvSpPr>
          <p:cNvPr id="949" name="Google Shape;949;gba596e393d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0" name="Google Shape;950;gba596e393d_0_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6" name="Shape 96"/>
        <p:cNvGrpSpPr/>
        <p:nvPr/>
      </p:nvGrpSpPr>
      <p:grpSpPr>
        <a:xfrm>
          <a:off x="0" y="0"/>
          <a:ext cx="0" cy="0"/>
          <a:chOff x="0" y="0"/>
          <a:chExt cx="0" cy="0"/>
        </a:xfrm>
      </p:grpSpPr>
      <p:sp>
        <p:nvSpPr>
          <p:cNvPr id="97" name="Google Shape;97;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1400" u="none" cap="none" strike="noStrike">
                <a:solidFill>
                  <a:srgbClr val="000000"/>
                </a:solidFill>
                <a:latin typeface="Arial"/>
                <a:ea typeface="Arial"/>
                <a:cs typeface="Arial"/>
                <a:sym typeface="Arial"/>
              </a:defRPr>
            </a:lvl9pPr>
          </a:lstStyle>
          <a:p/>
        </p:txBody>
      </p:sp>
      <p:sp>
        <p:nvSpPr>
          <p:cNvPr id="98" name="Google Shape;98;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Arial"/>
              <a:buChar char="●"/>
              <a:defRPr b="0" i="0" sz="1400" u="none" cap="none" strike="noStrike">
                <a:solidFill>
                  <a:srgbClr val="000000"/>
                </a:solidFill>
                <a:latin typeface="Arial"/>
                <a:ea typeface="Arial"/>
                <a:cs typeface="Arial"/>
                <a:sym typeface="Arial"/>
              </a:defRPr>
            </a:lvl1pPr>
            <a:lvl2pPr indent="-317500" lvl="1" marL="914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2pPr>
            <a:lvl3pPr indent="-317500" lvl="2" marL="1371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100000"/>
              </a:lnSpc>
              <a:spcBef>
                <a:spcPts val="1600"/>
              </a:spcBef>
              <a:spcAft>
                <a:spcPts val="0"/>
              </a:spcAft>
              <a:buClr>
                <a:srgbClr val="000000"/>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100000"/>
              </a:lnSpc>
              <a:spcBef>
                <a:spcPts val="1600"/>
              </a:spcBef>
              <a:spcAft>
                <a:spcPts val="1600"/>
              </a:spcAft>
              <a:buClr>
                <a:srgbClr val="000000"/>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99" name="Google Shape;99;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 name="Shape 9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0"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png"/><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bcoalova.github.io/CODER-js-Tienda/" TargetMode="External"/><Relationship Id="rId4" Type="http://schemas.openxmlformats.org/officeDocument/2006/relationships/hyperlink" Target="https://vanifederici.github.io/mono-galactico/" TargetMode="External"/><Relationship Id="rId9" Type="http://schemas.openxmlformats.org/officeDocument/2006/relationships/image" Target="../media/image6.png"/><Relationship Id="rId5" Type="http://schemas.openxmlformats.org/officeDocument/2006/relationships/hyperlink" Target="https://conversor-de-monedas.000webhostapp.com/index.html" TargetMode="External"/><Relationship Id="rId6" Type="http://schemas.openxmlformats.org/officeDocument/2006/relationships/hyperlink" Target="https://antopr.github.io/Javascript-Coder/#" TargetMode="External"/><Relationship Id="rId7" Type="http://schemas.openxmlformats.org/officeDocument/2006/relationships/hyperlink" Target="https://mguidocaruso.github.io/AlPrestamo/" TargetMode="External"/><Relationship Id="rId8"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0.xml"/><Relationship Id="rId3" Type="http://schemas.openxmlformats.org/officeDocument/2006/relationships/image" Target="../media/image94.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1.xml"/><Relationship Id="rId3" Type="http://schemas.openxmlformats.org/officeDocument/2006/relationships/image" Target="../media/image9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4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9.png"/><Relationship Id="rId6" Type="http://schemas.openxmlformats.org/officeDocument/2006/relationships/image" Target="../media/image25.png"/><Relationship Id="rId7"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hyperlink" Target="https://drive.google.com/file/d/1D432jNUr4izc9keu_SjPlw4QujHfU-s7/view?usp=sharing" TargetMode="External"/><Relationship Id="rId4" Type="http://schemas.openxmlformats.org/officeDocument/2006/relationships/image" Target="../media/image23.png"/><Relationship Id="rId5"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2.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1.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32.png"/><Relationship Id="rId5" Type="http://schemas.openxmlformats.org/officeDocument/2006/relationships/image" Target="../media/image34.png"/></Relationships>
</file>

<file path=ppt/slides/_rels/slide25.xml.rels><?xml version="1.0" encoding="UTF-8" standalone="yes"?><Relationships xmlns="http://schemas.openxmlformats.org/package/2006/relationships"><Relationship Id="rId11" Type="http://schemas.openxmlformats.org/officeDocument/2006/relationships/hyperlink" Target="https://atom.io/" TargetMode="External"/><Relationship Id="rId10" Type="http://schemas.openxmlformats.org/officeDocument/2006/relationships/hyperlink" Target="https://www.sublimetext.com/3" TargetMode="External"/><Relationship Id="rId13" Type="http://schemas.openxmlformats.org/officeDocument/2006/relationships/hyperlink" Target="https://getbootstrap.com/docs/5.0/getting-started/download/" TargetMode="External"/><Relationship Id="rId12" Type="http://schemas.openxmlformats.org/officeDocument/2006/relationships/hyperlink" Target="https://getbootstrap.com/docs/4.1/getting-started/introduction/" TargetMode="External"/><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8.png"/><Relationship Id="rId4" Type="http://schemas.openxmlformats.org/officeDocument/2006/relationships/image" Target="../media/image32.png"/><Relationship Id="rId9" Type="http://schemas.openxmlformats.org/officeDocument/2006/relationships/hyperlink" Target="https://code.visualstudio.com/" TargetMode="External"/><Relationship Id="rId15" Type="http://schemas.openxmlformats.org/officeDocument/2006/relationships/hyperlink" Target="https://milligram.io/#getting-started" TargetMode="External"/><Relationship Id="rId14" Type="http://schemas.openxmlformats.org/officeDocument/2006/relationships/hyperlink" Target="https://bulma.io/" TargetMode="External"/><Relationship Id="rId17" Type="http://schemas.openxmlformats.org/officeDocument/2006/relationships/hyperlink" Target="https://marketplace.visualstudio.com/items?itemName=ritwickdey.LiveServer" TargetMode="External"/><Relationship Id="rId16" Type="http://schemas.openxmlformats.org/officeDocument/2006/relationships/hyperlink" Target="https://jquery.com/" TargetMode="External"/><Relationship Id="rId5" Type="http://schemas.openxmlformats.org/officeDocument/2006/relationships/hyperlink" Target="https://www.google.com/intl/es/chrome/?brand=UUXU&amp;gclid=Cj0KCQiA3Y-ABhCnARIsAKYDH7siyIILz6sp-rc9s7Gz41xrMQsGR3WyCY2D0t0XDIvQ3VnIZj_d43MaAhbJEALw_wcB&amp;gclsrc=aw.ds" TargetMode="External"/><Relationship Id="rId19" Type="http://schemas.openxmlformats.org/officeDocument/2006/relationships/hyperlink" Target="https://www.wampserver.com/en/" TargetMode="External"/><Relationship Id="rId6" Type="http://schemas.openxmlformats.org/officeDocument/2006/relationships/hyperlink" Target="https://www.mozilla.org/es-AR/firefox/new/" TargetMode="External"/><Relationship Id="rId18" Type="http://schemas.openxmlformats.org/officeDocument/2006/relationships/hyperlink" Target="https://www.apachefriends.org/es/index.html" TargetMode="External"/><Relationship Id="rId7" Type="http://schemas.openxmlformats.org/officeDocument/2006/relationships/hyperlink" Target="https://www.microsoft.com/es-es/edge" TargetMode="External"/><Relationship Id="rId8" Type="http://schemas.openxmlformats.org/officeDocument/2006/relationships/hyperlink" Target="https://www.opera.com/es?utm_campaign=%2300%20-%20WW%20-%20Search%20-%20EN%20-%20Branded&amp;gclid=Cj0KCQiA3Y-ABhCnARIsAKYDH7vItKUMYx5DDNUo76Dwilx3LpB4d2-ic9M79xoQbXf6O2RPKUVVlugaAhVkEALw_wcB"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36.png"/><Relationship Id="rId5"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0.png"/><Relationship Id="rId4" Type="http://schemas.openxmlformats.org/officeDocument/2006/relationships/image" Target="../media/image7.png"/><Relationship Id="rId5"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 Id="rId3"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1.png"/><Relationship Id="rId4" Type="http://schemas.openxmlformats.org/officeDocument/2006/relationships/image" Target="../media/image4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16.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hyperlink" Target="https://plataforma.coderhouse.com/video-tutoriales" TargetMode="External"/><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5.xml"/><Relationship Id="rId3" Type="http://schemas.openxmlformats.org/officeDocument/2006/relationships/image" Target="../media/image37.png"/><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7.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37.png"/><Relationship Id="rId4" Type="http://schemas.openxmlformats.org/officeDocument/2006/relationships/image" Target="../media/image50.png"/><Relationship Id="rId5"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49.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9.png"/><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9.png"/><Relationship Id="rId4" Type="http://schemas.openxmlformats.org/officeDocument/2006/relationships/image" Target="../media/image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3.png"/><Relationship Id="rId4" Type="http://schemas.openxmlformats.org/officeDocument/2006/relationships/image" Target="../media/image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60.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54.png"/><Relationship Id="rId4" Type="http://schemas.openxmlformats.org/officeDocument/2006/relationships/image" Target="../media/image5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hyperlink" Target="https://www.youtube.com/playlist?list=PL_-j_Nxetw-GGSiu_0KAQKktto9-lOtaO" TargetMode="External"/><Relationship Id="rId4" Type="http://schemas.openxmlformats.org/officeDocument/2006/relationships/hyperlink" Target="https://www.youtube.com/playlist?list=PL_-j_Nxetw-HUemJyXLr18G5l5t3VU_Eh" TargetMode="External"/><Relationship Id="rId5" Type="http://schemas.openxmlformats.org/officeDocument/2006/relationships/hyperlink" Target="https://www.youtube.com/playlist?list=PL_-j_Nxetw-E1YOlrXMfvF3TQPa0VJDhE" TargetMode="External"/><Relationship Id="rId6" Type="http://schemas.openxmlformats.org/officeDocument/2006/relationships/image" Target="../media/image56.png"/><Relationship Id="rId7" Type="http://schemas.openxmlformats.org/officeDocument/2006/relationships/image" Target="../media/image59.png"/><Relationship Id="rId8" Type="http://schemas.openxmlformats.org/officeDocument/2006/relationships/image" Target="../media/image61.png"/></Relationships>
</file>

<file path=ppt/slides/_rels/slide59.xml.rels><?xml version="1.0" encoding="UTF-8" standalone="yes"?><Relationships xmlns="http://schemas.openxmlformats.org/package/2006/relationships"><Relationship Id="rId11" Type="http://schemas.openxmlformats.org/officeDocument/2006/relationships/image" Target="../media/image61.png"/><Relationship Id="rId10" Type="http://schemas.openxmlformats.org/officeDocument/2006/relationships/image" Target="../media/image59.png"/><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hyperlink" Target="https://www.youtube.com/playlist?list=PL_-j_Nxetw-GmxCsP17k61NjLyoOMRzDM" TargetMode="External"/><Relationship Id="rId4" Type="http://schemas.openxmlformats.org/officeDocument/2006/relationships/hyperlink" Target="https://www.youtube.com/playlist?list=PL_-j_Nxetw-FhVw9cwTayaFTaOPTUBC7y" TargetMode="External"/><Relationship Id="rId9" Type="http://schemas.openxmlformats.org/officeDocument/2006/relationships/image" Target="../media/image56.png"/><Relationship Id="rId5" Type="http://schemas.openxmlformats.org/officeDocument/2006/relationships/hyperlink" Target="https://www.youtube.com/playlist?list=PL_-j_Nxetw-EfDh9iHJ7s_iQykEF9Mpwe" TargetMode="External"/><Relationship Id="rId6" Type="http://schemas.openxmlformats.org/officeDocument/2006/relationships/hyperlink" Target="https://www.youtube.com/playlist?list=PL_-j_Nxetw-FbSqZtazzt9GkuNDaKxJBB" TargetMode="External"/><Relationship Id="rId7" Type="http://schemas.openxmlformats.org/officeDocument/2006/relationships/hyperlink" Target="https://www.youtube.com/playlist?list=PL_-j_Nxetw-FaOxk6-PzpmujOYNhToNlt" TargetMode="External"/><Relationship Id="rId8" Type="http://schemas.openxmlformats.org/officeDocument/2006/relationships/hyperlink" Target="https://www.youtube.com/playlist?list=PL_-j_Nxetw-HUc0MTf8MVj3oFtT_Oeff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7.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69.png"/><Relationship Id="rId4" Type="http://schemas.openxmlformats.org/officeDocument/2006/relationships/image" Target="../media/image62.png"/></Relationships>
</file>

<file path=ppt/slides/_rels/slide61.xml.rels><?xml version="1.0" encoding="UTF-8" standalone="yes"?><Relationships xmlns="http://schemas.openxmlformats.org/package/2006/relationships"><Relationship Id="rId10" Type="http://schemas.openxmlformats.org/officeDocument/2006/relationships/hyperlink" Target="https://www.notion.so/coderhouse/Repositorio-de-Contenidos-ba8d3057a1e34049944ee4ba3a575999"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poster/tlecg08" TargetMode="External"/><Relationship Id="rId9" Type="http://schemas.openxmlformats.org/officeDocument/2006/relationships/image" Target="../media/image66.png"/><Relationship Id="rId5" Type="http://schemas.openxmlformats.org/officeDocument/2006/relationships/hyperlink" Target="http://little-dot.toxicode.fr/?hour-of-code" TargetMode="External"/><Relationship Id="rId6" Type="http://schemas.openxmlformats.org/officeDocument/2006/relationships/hyperlink" Target="https://code.visualstudio.com/" TargetMode="External"/><Relationship Id="rId7" Type="http://schemas.openxmlformats.org/officeDocument/2006/relationships/image" Target="../media/image68.png"/><Relationship Id="rId8" Type="http://schemas.openxmlformats.org/officeDocument/2006/relationships/image" Target="../media/image6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64.png"/><Relationship Id="rId4"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3.xml"/><Relationship Id="rId3" Type="http://schemas.openxmlformats.org/officeDocument/2006/relationships/hyperlink" Target="https://plataforma.coderhouse.com/beneficios" TargetMode="External"/><Relationship Id="rId4" Type="http://schemas.openxmlformats.org/officeDocument/2006/relationships/image" Target="../media/image65.png"/><Relationship Id="rId5" Type="http://schemas.openxmlformats.org/officeDocument/2006/relationships/image" Target="../media/image6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7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72.png"/><Relationship Id="rId4" Type="http://schemas.openxmlformats.org/officeDocument/2006/relationships/image" Target="../media/image8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7.png"/><Relationship Id="rId4" Type="http://schemas.openxmlformats.org/officeDocument/2006/relationships/image" Target="../media/image75.png"/><Relationship Id="rId5" Type="http://schemas.openxmlformats.org/officeDocument/2006/relationships/image" Target="../media/image82.png"/><Relationship Id="rId6"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hyperlink" Target="https://drive.google.com/file/d/18PWXizjc2FaHq893byQglUMJDlYt7j2M/view?usp=sharing" TargetMode="External"/><Relationship Id="rId4" Type="http://schemas.openxmlformats.org/officeDocument/2006/relationships/image" Target="../media/image23.png"/><Relationship Id="rId5" Type="http://schemas.openxmlformats.org/officeDocument/2006/relationships/image" Target="../media/image2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 Id="rId3" Type="http://schemas.openxmlformats.org/officeDocument/2006/relationships/image" Target="../media/image86.png"/><Relationship Id="rId4" Type="http://schemas.openxmlformats.org/officeDocument/2006/relationships/image" Target="../media/image88.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8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 Id="rId3" Type="http://schemas.openxmlformats.org/officeDocument/2006/relationships/image" Target="../media/image8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84.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8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8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image" Target="../media/image85.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 Id="rId3" Type="http://schemas.openxmlformats.org/officeDocument/2006/relationships/image" Target="../media/image8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4.xml"/><Relationship Id="rId3" Type="http://schemas.openxmlformats.org/officeDocument/2006/relationships/image" Target="../media/image72.png"/><Relationship Id="rId4" Type="http://schemas.openxmlformats.org/officeDocument/2006/relationships/image" Target="../media/image8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5.xml"/><Relationship Id="rId3" Type="http://schemas.openxmlformats.org/officeDocument/2006/relationships/image" Target="../media/image9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87.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87.png"/><Relationship Id="rId4" Type="http://schemas.openxmlformats.org/officeDocument/2006/relationships/image" Target="../media/image10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8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8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1.xml"/><Relationship Id="rId3" Type="http://schemas.openxmlformats.org/officeDocument/2006/relationships/image" Target="../media/image8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2.xml"/><Relationship Id="rId3" Type="http://schemas.openxmlformats.org/officeDocument/2006/relationships/image" Target="../media/image8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3.xml"/><Relationship Id="rId3" Type="http://schemas.openxmlformats.org/officeDocument/2006/relationships/image" Target="../media/image72.png"/><Relationship Id="rId4" Type="http://schemas.openxmlformats.org/officeDocument/2006/relationships/image" Target="../media/image8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4.xml"/><Relationship Id="rId3" Type="http://schemas.openxmlformats.org/officeDocument/2006/relationships/image" Target="../media/image72.png"/><Relationship Id="rId4"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5.xml"/><Relationship Id="rId3" Type="http://schemas.openxmlformats.org/officeDocument/2006/relationships/image" Target="../media/image72.png"/><Relationship Id="rId4" Type="http://schemas.openxmlformats.org/officeDocument/2006/relationships/image" Target="../media/image9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6.xml"/><Relationship Id="rId3" Type="http://schemas.openxmlformats.org/officeDocument/2006/relationships/image" Target="../media/image94.png"/><Relationship Id="rId4" Type="http://schemas.openxmlformats.org/officeDocument/2006/relationships/image" Target="../media/image9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97.png"/><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11" Type="http://schemas.openxmlformats.org/officeDocument/2006/relationships/image" Target="../media/image92.png"/><Relationship Id="rId10" Type="http://schemas.openxmlformats.org/officeDocument/2006/relationships/image" Target="../media/image93.png"/><Relationship Id="rId13" Type="http://schemas.openxmlformats.org/officeDocument/2006/relationships/hyperlink" Target="https://www.notion.so/coderhouse/Repositorio-de-Contenidos-ba8d3057a1e34049944ee4ba3a575999" TargetMode="External"/><Relationship Id="rId12" Type="http://schemas.openxmlformats.org/officeDocument/2006/relationships/image" Target="../media/image99.png"/><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drive.google.com/file/d/11Qd_2a9YfHq7Yt4IGLXwWRs6OFpSu-6o/view" TargetMode="External"/><Relationship Id="rId4" Type="http://schemas.openxmlformats.org/officeDocument/2006/relationships/hyperlink" Target="https://teloexplicocongatitos.com/_next/image?url=https%3A%2F%2Fdoomvault.nyc3.digitaloceanspaces.com%2Ftlecg%2Fbig%2Fprog02.jpg&amp;w=1200&amp;q=75" TargetMode="External"/><Relationship Id="rId9" Type="http://schemas.openxmlformats.org/officeDocument/2006/relationships/hyperlink" Target="https://developer.mozilla.org/es/docs/Web/JavaScript/Referencia/Sentencias/switch" TargetMode="External"/><Relationship Id="rId5" Type="http://schemas.openxmlformats.org/officeDocument/2006/relationships/hyperlink" Target="https://teloexplicocongatitos.com/_next/image?url=https%3A%2F%2Fdoomvault.nyc3.digitaloceanspaces.com%2Ftlecg%2Fbig%2Fprog03.jpg&amp;w=1200&amp;q=75" TargetMode="External"/><Relationship Id="rId6" Type="http://schemas.openxmlformats.org/officeDocument/2006/relationships/hyperlink" Target="https://teloexplicocongatitos.com/_next/image?url=https%3A%2F%2Fdoomvault.nyc3.digitaloceanspaces.com%2Ftlecg%2Fbig%2Fprog04.jpg&amp;w=1200&amp;q=75" TargetMode="External"/><Relationship Id="rId7" Type="http://schemas.openxmlformats.org/officeDocument/2006/relationships/hyperlink" Target="http://silentteacher.toxicode.fr/hourofcode" TargetMode="External"/><Relationship Id="rId8" Type="http://schemas.openxmlformats.org/officeDocument/2006/relationships/hyperlink" Target="https://developer.mozilla.org/es/docs/Web/JavaScript/Referencia/Sentencias/if...else"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9.xml"/><Relationship Id="rId3" Type="http://schemas.openxmlformats.org/officeDocument/2006/relationships/image" Target="../media/image9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3" name="Shape 103"/>
        <p:cNvGrpSpPr/>
        <p:nvPr/>
      </p:nvGrpSpPr>
      <p:grpSpPr>
        <a:xfrm>
          <a:off x="0" y="0"/>
          <a:ext cx="0" cy="0"/>
          <a:chOff x="0" y="0"/>
          <a:chExt cx="0" cy="0"/>
        </a:xfrm>
      </p:grpSpPr>
      <p:sp>
        <p:nvSpPr>
          <p:cNvPr id="104" name="Google Shape;104;p27"/>
          <p:cNvSpPr txBox="1"/>
          <p:nvPr/>
        </p:nvSpPr>
        <p:spPr>
          <a:xfrm>
            <a:off x="2259600" y="2252413"/>
            <a:ext cx="4624800" cy="1177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¡LES DAMOS LA BIENVENIDA!</a:t>
            </a:r>
            <a:endParaRPr b="0" i="1" sz="4800" u="none" cap="none" strike="noStrike">
              <a:solidFill>
                <a:srgbClr val="E0FF00"/>
              </a:solidFill>
              <a:latin typeface="Anton"/>
              <a:ea typeface="Anton"/>
              <a:cs typeface="Anton"/>
              <a:sym typeface="Anton"/>
            </a:endParaRPr>
          </a:p>
        </p:txBody>
      </p:sp>
      <p:sp>
        <p:nvSpPr>
          <p:cNvPr id="105" name="Google Shape;105;p27"/>
          <p:cNvSpPr txBox="1"/>
          <p:nvPr/>
        </p:nvSpPr>
        <p:spPr>
          <a:xfrm>
            <a:off x="3071988" y="3725500"/>
            <a:ext cx="3000000" cy="561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E0FF00"/>
                </a:solidFill>
                <a:latin typeface="Helvetica Neue Light"/>
                <a:ea typeface="Helvetica Neue Light"/>
                <a:cs typeface="Helvetica Neue Light"/>
                <a:sym typeface="Helvetica Neue Light"/>
              </a:rPr>
              <a:t>¿Están listos?</a:t>
            </a:r>
            <a:endParaRPr b="0" i="0" sz="1400" u="none" cap="none" strike="noStrike">
              <a:solidFill>
                <a:srgbClr val="E0FF00"/>
              </a:solidFill>
              <a:latin typeface="Helvetica Neue Light"/>
              <a:ea typeface="Helvetica Neue Light"/>
              <a:cs typeface="Helvetica Neue Light"/>
              <a:sym typeface="Helvetica Neue Light"/>
            </a:endParaRPr>
          </a:p>
        </p:txBody>
      </p:sp>
      <p:pic>
        <p:nvPicPr>
          <p:cNvPr descr="Man Dancing on Apple iOS 12.2" id="106" name="Google Shape;106;p27"/>
          <p:cNvPicPr preferRelativeResize="0"/>
          <p:nvPr/>
        </p:nvPicPr>
        <p:blipFill rotWithShape="1">
          <a:blip r:embed="rId4">
            <a:alphaModFix/>
          </a:blip>
          <a:srcRect b="0" l="0" r="0" t="0"/>
          <a:stretch/>
        </p:blipFill>
        <p:spPr>
          <a:xfrm>
            <a:off x="3983400" y="631749"/>
            <a:ext cx="1177200" cy="1177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sp>
        <p:nvSpPr>
          <p:cNvPr id="182" name="Google Shape;182;p36"/>
          <p:cNvSpPr txBox="1"/>
          <p:nvPr/>
        </p:nvSpPr>
        <p:spPr>
          <a:xfrm>
            <a:off x="369100" y="1666875"/>
            <a:ext cx="8565900" cy="29928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PC: 			</a:t>
            </a:r>
            <a:r>
              <a:rPr lang="en-GB" sz="1600" u="sng">
                <a:solidFill>
                  <a:schemeClr val="hlink"/>
                </a:solidFill>
                <a:latin typeface="Helvetica Neue Light"/>
                <a:ea typeface="Helvetica Neue Light"/>
                <a:cs typeface="Helvetica Neue Light"/>
                <a:sym typeface="Helvetica Neue Light"/>
                <a:hlinkClick r:id="rId3"/>
              </a:rPr>
              <a:t>https://bcoalova.github.io/CODER-js-Tienda/</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Tienda de Bebidas: 		</a:t>
            </a:r>
            <a:r>
              <a:rPr lang="en-GB" sz="1600" u="sng">
                <a:solidFill>
                  <a:schemeClr val="hlink"/>
                </a:solidFill>
                <a:latin typeface="Helvetica Neue Light"/>
                <a:ea typeface="Helvetica Neue Light"/>
                <a:cs typeface="Helvetica Neue Light"/>
                <a:sym typeface="Helvetica Neue Light"/>
                <a:hlinkClick r:id="rId4"/>
              </a:rPr>
              <a:t>https://vanifederici.github.io/mono-galactico/</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Conversor de divisas:  		</a:t>
            </a:r>
            <a:r>
              <a:rPr lang="en-GB" u="sng">
                <a:solidFill>
                  <a:schemeClr val="hlink"/>
                </a:solidFill>
                <a:latin typeface="Helvetica Neue Light"/>
                <a:ea typeface="Helvetica Neue Light"/>
                <a:cs typeface="Helvetica Neue Light"/>
                <a:sym typeface="Helvetica Neue Light"/>
                <a:hlinkClick r:id="rId5"/>
              </a:rPr>
              <a:t>https://conversor-de-monedas.000webhostapp.com/index.html</a:t>
            </a:r>
            <a:endParaRPr>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Buscador de reservar:		</a:t>
            </a:r>
            <a:r>
              <a:rPr lang="en-GB" sz="1600" u="sng">
                <a:solidFill>
                  <a:schemeClr val="hlink"/>
                </a:solidFill>
                <a:latin typeface="Helvetica Neue Light"/>
                <a:ea typeface="Helvetica Neue Light"/>
                <a:cs typeface="Helvetica Neue Light"/>
                <a:sym typeface="Helvetica Neue Light"/>
                <a:hlinkClick r:id="rId6"/>
              </a:rPr>
              <a:t>https://antopr.github.io/Javascript-Coder/#</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15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Simulador de préstamos:</a:t>
            </a:r>
            <a:r>
              <a:rPr lang="en-GB" sz="1600">
                <a:solidFill>
                  <a:srgbClr val="333333"/>
                </a:solidFill>
                <a:latin typeface="Helvetica Neue Light"/>
                <a:ea typeface="Helvetica Neue Light"/>
                <a:cs typeface="Helvetica Neue Light"/>
                <a:sym typeface="Helvetica Neue Light"/>
              </a:rPr>
              <a:t> 	</a:t>
            </a:r>
            <a:r>
              <a:rPr lang="en-GB" sz="1600" u="sng">
                <a:solidFill>
                  <a:schemeClr val="hlink"/>
                </a:solidFill>
                <a:latin typeface="Helvetica Neue Light"/>
                <a:ea typeface="Helvetica Neue Light"/>
                <a:cs typeface="Helvetica Neue Light"/>
                <a:sym typeface="Helvetica Neue Light"/>
                <a:hlinkClick r:id="rId7"/>
              </a:rPr>
              <a:t>https://mguidocaruso.github.io/AlPrestamo/</a:t>
            </a:r>
            <a:endParaRPr sz="16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83" name="Google Shape;183;p36"/>
          <p:cNvSpPr txBox="1"/>
          <p:nvPr>
            <p:ph type="ctrTitle"/>
          </p:nvPr>
        </p:nvSpPr>
        <p:spPr>
          <a:xfrm>
            <a:off x="1186650" y="862313"/>
            <a:ext cx="67707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PROYECTOS DE NUESTROS ESTUDIANTES</a:t>
            </a:r>
            <a:endParaRPr i="1" sz="3600">
              <a:latin typeface="Anton"/>
              <a:ea typeface="Anton"/>
              <a:cs typeface="Anton"/>
              <a:sym typeface="Anton"/>
            </a:endParaRPr>
          </a:p>
        </p:txBody>
      </p:sp>
      <p:pic>
        <p:nvPicPr>
          <p:cNvPr id="184" name="Google Shape;184;p36"/>
          <p:cNvPicPr preferRelativeResize="0"/>
          <p:nvPr/>
        </p:nvPicPr>
        <p:blipFill rotWithShape="1">
          <a:blip r:embed="rId8">
            <a:alphaModFix/>
          </a:blip>
          <a:srcRect b="0" l="0" r="0" t="0"/>
          <a:stretch/>
        </p:blipFill>
        <p:spPr>
          <a:xfrm>
            <a:off x="7567925" y="4659625"/>
            <a:ext cx="1186526" cy="330675"/>
          </a:xfrm>
          <a:prstGeom prst="rect">
            <a:avLst/>
          </a:prstGeom>
          <a:noFill/>
          <a:ln>
            <a:noFill/>
          </a:ln>
        </p:spPr>
      </p:pic>
      <p:pic>
        <p:nvPicPr>
          <p:cNvPr id="185" name="Google Shape;185;p36"/>
          <p:cNvPicPr preferRelativeResize="0"/>
          <p:nvPr/>
        </p:nvPicPr>
        <p:blipFill rotWithShape="1">
          <a:blip r:embed="rId9">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7" name="Shape 957"/>
        <p:cNvGrpSpPr/>
        <p:nvPr/>
      </p:nvGrpSpPr>
      <p:grpSpPr>
        <a:xfrm>
          <a:off x="0" y="0"/>
          <a:ext cx="0" cy="0"/>
          <a:chOff x="0" y="0"/>
          <a:chExt cx="0" cy="0"/>
        </a:xfrm>
      </p:grpSpPr>
      <p:sp>
        <p:nvSpPr>
          <p:cNvPr id="958" name="Google Shape;958;p126"/>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959" name="Google Shape;959;p126"/>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963" name="Shape 963"/>
        <p:cNvGrpSpPr/>
        <p:nvPr/>
      </p:nvGrpSpPr>
      <p:grpSpPr>
        <a:xfrm>
          <a:off x="0" y="0"/>
          <a:ext cx="0" cy="0"/>
          <a:chOff x="0" y="0"/>
          <a:chExt cx="0" cy="0"/>
        </a:xfrm>
      </p:grpSpPr>
      <p:sp>
        <p:nvSpPr>
          <p:cNvPr id="964" name="Google Shape;964;p12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965" name="Google Shape;965;p12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graphicFrame>
        <p:nvGraphicFramePr>
          <p:cNvPr id="190" name="Google Shape;190;p37"/>
          <p:cNvGraphicFramePr/>
          <p:nvPr/>
        </p:nvGraphicFramePr>
        <p:xfrm>
          <a:off x="338650" y="607775"/>
          <a:ext cx="3000000" cy="3000000"/>
        </p:xfrm>
        <a:graphic>
          <a:graphicData uri="http://schemas.openxmlformats.org/drawingml/2006/table">
            <a:tbl>
              <a:tblPr>
                <a:noFill/>
                <a:tableStyleId>{D4D19B3D-6344-406C-9DEA-14A0A011E924}</a:tableStyleId>
              </a:tblPr>
              <a:tblGrid>
                <a:gridCol w="1713375"/>
                <a:gridCol w="3547575"/>
                <a:gridCol w="1625500"/>
              </a:tblGrid>
              <a:tr h="100000">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ENTREGA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REQUISITO</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c>
                  <a:txBody>
                    <a:bodyPr/>
                    <a:lstStyle/>
                    <a:p>
                      <a:pPr indent="0" lvl="0" marL="0" marR="0" rtl="0" algn="ctr">
                        <a:lnSpc>
                          <a:spcPct val="100000"/>
                        </a:lnSpc>
                        <a:spcBef>
                          <a:spcPts val="0"/>
                        </a:spcBef>
                        <a:spcAft>
                          <a:spcPts val="0"/>
                        </a:spcAft>
                        <a:buClr>
                          <a:srgbClr val="000000"/>
                        </a:buClr>
                        <a:buSzPts val="1800"/>
                        <a:buFont typeface="Arial"/>
                        <a:buNone/>
                      </a:pPr>
                      <a:r>
                        <a:rPr i="1" lang="en-GB" sz="1800" u="none" cap="none" strike="noStrike">
                          <a:latin typeface="Anton"/>
                          <a:ea typeface="Anton"/>
                          <a:cs typeface="Anton"/>
                          <a:sym typeface="Anton"/>
                        </a:rPr>
                        <a:t>FECHA</a:t>
                      </a:r>
                      <a:endParaRPr i="1" sz="1800" u="none" cap="none" strike="noStrike">
                        <a:latin typeface="Anton"/>
                        <a:ea typeface="Anton"/>
                        <a:cs typeface="Anton"/>
                        <a:sym typeface="Anton"/>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EEFF41"/>
                    </a:solidFill>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1°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lang="en-GB" sz="1300">
                          <a:latin typeface="Helvetica Neue"/>
                          <a:ea typeface="Helvetica Neue"/>
                          <a:cs typeface="Helvetica Neue"/>
                          <a:sym typeface="Helvetica Neue"/>
                        </a:rPr>
                        <a:t>Estructura HTML y CSS del proyecto. Variables de JS necesarias. Objetos de JS.</a:t>
                      </a:r>
                      <a:endParaRPr sz="1300">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Clase N° 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609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2°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Agregar uso de JSON y Storage. DOM y eventos del usuario.</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10</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758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3° entrega</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Incorporar JQuery para controlar elementos. Sumar efectos y animaciones. Optimizar diseño HTML y CSS</a:t>
                      </a:r>
                      <a:endParaRPr sz="13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3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a:t>
                      </a:r>
                      <a:r>
                        <a:rPr b="1" lang="en-GB" sz="1300">
                          <a:solidFill>
                            <a:schemeClr val="dk1"/>
                          </a:solidFill>
                          <a:latin typeface="Helvetica Neue"/>
                          <a:ea typeface="Helvetica Neue"/>
                          <a:cs typeface="Helvetica Neue"/>
                          <a:sym typeface="Helvetica Neue"/>
                        </a:rPr>
                        <a:t>4</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368725">
                <a:tc>
                  <a:txBody>
                    <a:bodyPr/>
                    <a:lstStyle/>
                    <a:p>
                      <a:pPr indent="0" lvl="0" marL="0" marR="0" rtl="0" algn="ctr">
                        <a:lnSpc>
                          <a:spcPct val="100000"/>
                        </a:lnSpc>
                        <a:spcBef>
                          <a:spcPts val="0"/>
                        </a:spcBef>
                        <a:spcAft>
                          <a:spcPts val="0"/>
                        </a:spcAft>
                        <a:buClr>
                          <a:srgbClr val="000000"/>
                        </a:buClr>
                        <a:buSzPts val="1300"/>
                        <a:buFont typeface="Arial"/>
                        <a:buNone/>
                      </a:pPr>
                      <a:r>
                        <a:rPr b="1" lang="en-GB" sz="1300" u="none" cap="none" strike="noStrike">
                          <a:latin typeface="Helvetica Neue"/>
                          <a:ea typeface="Helvetica Neue"/>
                          <a:cs typeface="Helvetica Neue"/>
                          <a:sym typeface="Helvetica Neue"/>
                        </a:rPr>
                        <a:t>Proyecto Final </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lang="en-GB" sz="1300">
                          <a:solidFill>
                            <a:schemeClr val="dk1"/>
                          </a:solidFill>
                          <a:latin typeface="Helvetica Neue"/>
                          <a:ea typeface="Helvetica Neue"/>
                          <a:cs typeface="Helvetica Neue"/>
                          <a:sym typeface="Helvetica Neue"/>
                        </a:rPr>
                        <a:t>Simulador final funcionando en un archivo HTML con sus archivos JS complementarios.</a:t>
                      </a:r>
                      <a:endParaRPr sz="1300">
                        <a:solidFill>
                          <a:schemeClr val="dk1"/>
                        </a:solidFill>
                        <a:latin typeface="Helvetica Neue"/>
                        <a:ea typeface="Helvetica Neue"/>
                        <a:cs typeface="Helvetica Neue"/>
                        <a:sym typeface="Helvetica Neue"/>
                      </a:endParaRPr>
                    </a:p>
                    <a:p>
                      <a:pPr indent="0" lvl="0" marL="0" marR="0" rtl="0" algn="ctr">
                        <a:lnSpc>
                          <a:spcPct val="100000"/>
                        </a:lnSpc>
                        <a:spcBef>
                          <a:spcPts val="0"/>
                        </a:spcBef>
                        <a:spcAft>
                          <a:spcPts val="0"/>
                        </a:spcAft>
                        <a:buClr>
                          <a:srgbClr val="000000"/>
                        </a:buClr>
                        <a:buSzPts val="1100"/>
                        <a:buFont typeface="Arial"/>
                        <a:buNone/>
                      </a:pPr>
                      <a:r>
                        <a:t/>
                      </a:r>
                      <a:endParaRPr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c>
                  <a:txBody>
                    <a:bodyPr/>
                    <a:lstStyle/>
                    <a:p>
                      <a:pPr indent="0" lvl="0" marL="0" marR="0" rtl="0" algn="ctr">
                        <a:lnSpc>
                          <a:spcPct val="100000"/>
                        </a:lnSpc>
                        <a:spcBef>
                          <a:spcPts val="0"/>
                        </a:spcBef>
                        <a:spcAft>
                          <a:spcPts val="0"/>
                        </a:spcAft>
                        <a:buClr>
                          <a:schemeClr val="dk1"/>
                        </a:buClr>
                        <a:buSzPts val="1100"/>
                        <a:buFont typeface="Arial"/>
                        <a:buNone/>
                      </a:pPr>
                      <a:r>
                        <a:rPr b="1" lang="en-GB" sz="1300" u="none" cap="none" strike="noStrike">
                          <a:solidFill>
                            <a:schemeClr val="dk1"/>
                          </a:solidFill>
                          <a:latin typeface="Helvetica Neue"/>
                          <a:ea typeface="Helvetica Neue"/>
                          <a:cs typeface="Helvetica Neue"/>
                          <a:sym typeface="Helvetica Neue"/>
                        </a:rPr>
                        <a:t>Clase N° 16</a:t>
                      </a:r>
                      <a:endParaRPr b="1" sz="1300" u="none" cap="none" strike="noStrike">
                        <a:latin typeface="Helvetica Neue"/>
                        <a:ea typeface="Helvetica Neue"/>
                        <a:cs typeface="Helvetica Neue"/>
                        <a:sym typeface="Helvetica Neue"/>
                      </a:endParaRPr>
                    </a:p>
                  </a:txBody>
                  <a:tcPr marT="63500" marB="63500" marR="63500" marL="6350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tcPr>
                </a:tc>
              </a:tr>
            </a:tbl>
          </a:graphicData>
        </a:graphic>
      </p:graphicFrame>
      <p:pic>
        <p:nvPicPr>
          <p:cNvPr id="191" name="Google Shape;191;p37"/>
          <p:cNvPicPr preferRelativeResize="0"/>
          <p:nvPr/>
        </p:nvPicPr>
        <p:blipFill rotWithShape="1">
          <a:blip r:embed="rId3">
            <a:alphaModFix/>
          </a:blip>
          <a:srcRect b="0" l="0" r="0" t="0"/>
          <a:stretch/>
        </p:blipFill>
        <p:spPr>
          <a:xfrm>
            <a:off x="7300750" y="222475"/>
            <a:ext cx="1634174" cy="639850"/>
          </a:xfrm>
          <a:prstGeom prst="rect">
            <a:avLst/>
          </a:prstGeom>
          <a:noFill/>
          <a:ln>
            <a:noFill/>
          </a:ln>
        </p:spPr>
      </p:pic>
      <p:pic>
        <p:nvPicPr>
          <p:cNvPr id="192" name="Google Shape;192;p3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96" name="Shape 196"/>
        <p:cNvGrpSpPr/>
        <p:nvPr/>
      </p:nvGrpSpPr>
      <p:grpSpPr>
        <a:xfrm>
          <a:off x="0" y="0"/>
          <a:ext cx="0" cy="0"/>
          <a:chOff x="0" y="0"/>
          <a:chExt cx="0" cy="0"/>
        </a:xfrm>
      </p:grpSpPr>
      <p:sp>
        <p:nvSpPr>
          <p:cNvPr id="197" name="Google Shape;197;p38"/>
          <p:cNvSpPr txBox="1"/>
          <p:nvPr/>
        </p:nvSpPr>
        <p:spPr>
          <a:xfrm>
            <a:off x="852150" y="2209325"/>
            <a:ext cx="7439700" cy="16746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8215BC"/>
              </a:solidFill>
              <a:latin typeface="Lato"/>
              <a:ea typeface="Lato"/>
              <a:cs typeface="Lato"/>
              <a:sym typeface="Lato"/>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8215BC"/>
              </a:solidFill>
              <a:latin typeface="Lato Light"/>
              <a:ea typeface="Lato Light"/>
              <a:cs typeface="Lato Light"/>
              <a:sym typeface="Lato Light"/>
            </a:endParaRPr>
          </a:p>
        </p:txBody>
      </p:sp>
      <p:sp>
        <p:nvSpPr>
          <p:cNvPr id="198" name="Google Shape;198;p38"/>
          <p:cNvSpPr txBox="1"/>
          <p:nvPr/>
        </p:nvSpPr>
        <p:spPr>
          <a:xfrm>
            <a:off x="1996050" y="533750"/>
            <a:ext cx="530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¡IMPORTANTE!</a:t>
            </a:r>
            <a:endParaRPr b="0" i="1" sz="4000" u="none" cap="none" strike="noStrike">
              <a:solidFill>
                <a:srgbClr val="000000"/>
              </a:solidFill>
              <a:latin typeface="Anton"/>
              <a:ea typeface="Anton"/>
              <a:cs typeface="Anton"/>
              <a:sym typeface="Anton"/>
            </a:endParaRPr>
          </a:p>
        </p:txBody>
      </p:sp>
      <p:sp>
        <p:nvSpPr>
          <p:cNvPr id="199" name="Google Shape;199;p38"/>
          <p:cNvSpPr txBox="1"/>
          <p:nvPr/>
        </p:nvSpPr>
        <p:spPr>
          <a:xfrm>
            <a:off x="1130675" y="1522850"/>
            <a:ext cx="7257900" cy="10995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Los desafíos y entregas de proyecto se deben cargar hasta siete días después de finalizada la clase. Te sugerimos llevarlos al día.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200" name="Google Shape;200;p3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01" name="Google Shape;201;p38"/>
          <p:cNvPicPr preferRelativeResize="0"/>
          <p:nvPr/>
        </p:nvPicPr>
        <p:blipFill rotWithShape="1">
          <a:blip r:embed="rId4">
            <a:alphaModFix/>
          </a:blip>
          <a:srcRect b="0" l="0" r="0" t="0"/>
          <a:stretch/>
        </p:blipFill>
        <p:spPr>
          <a:xfrm>
            <a:off x="1004550" y="2622357"/>
            <a:ext cx="7287301" cy="157596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5" name="Shape 205"/>
        <p:cNvGrpSpPr/>
        <p:nvPr/>
      </p:nvGrpSpPr>
      <p:grpSpPr>
        <a:xfrm>
          <a:off x="0" y="0"/>
          <a:ext cx="0" cy="0"/>
          <a:chOff x="0" y="0"/>
          <a:chExt cx="0" cy="0"/>
        </a:xfrm>
      </p:grpSpPr>
      <p:sp>
        <p:nvSpPr>
          <p:cNvPr id="206" name="Google Shape;206;p3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CONCEPTOS GENERALES: SINTAXIS Y VARIABLES </a:t>
            </a:r>
            <a:endParaRPr b="0" i="1" sz="3600" u="none" cap="none" strike="noStrike">
              <a:solidFill>
                <a:srgbClr val="121212"/>
              </a:solidFill>
              <a:latin typeface="Anton"/>
              <a:ea typeface="Anton"/>
              <a:cs typeface="Anton"/>
              <a:sym typeface="Anton"/>
            </a:endParaRPr>
          </a:p>
        </p:txBody>
      </p:sp>
      <p:sp>
        <p:nvSpPr>
          <p:cNvPr id="207" name="Google Shape;207;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208" name="Google Shape;208;p3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1</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12" name="Shape 212"/>
        <p:cNvGrpSpPr/>
        <p:nvPr/>
      </p:nvGrpSpPr>
      <p:grpSpPr>
        <a:xfrm>
          <a:off x="0" y="0"/>
          <a:ext cx="0" cy="0"/>
          <a:chOff x="0" y="0"/>
          <a:chExt cx="0" cy="0"/>
        </a:xfrm>
      </p:grpSpPr>
      <p:sp>
        <p:nvSpPr>
          <p:cNvPr id="213" name="Google Shape;213;p4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Reconocer qué es </a:t>
            </a:r>
            <a:r>
              <a:rPr lang="en-GB" sz="1800">
                <a:latin typeface="Helvetica Neue Light"/>
                <a:ea typeface="Helvetica Neue Light"/>
                <a:cs typeface="Helvetica Neue Light"/>
                <a:sym typeface="Helvetica Neue Light"/>
              </a:rPr>
              <a:t>un algoritmo, elementos de entrada, salida y proceso.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qué es una variable y cómo declararla.</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Indagar cómo asignar y cambiar el valor de una variable.</a:t>
            </a:r>
            <a:endParaRPr sz="1800">
              <a:latin typeface="Helvetica Neue Light"/>
              <a:ea typeface="Helvetica Neue Light"/>
              <a:cs typeface="Helvetica Neue Light"/>
              <a:sym typeface="Helvetica Neue Light"/>
            </a:endParaRPr>
          </a:p>
        </p:txBody>
      </p:sp>
      <p:pic>
        <p:nvPicPr>
          <p:cNvPr id="214" name="Google Shape;214;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15" name="Google Shape;215;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216" name="Google Shape;216;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1"/>
          <p:cNvSpPr txBox="1"/>
          <p:nvPr/>
        </p:nvSpPr>
        <p:spPr>
          <a:xfrm>
            <a:off x="4835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Parsear: </a:t>
            </a:r>
            <a:r>
              <a:rPr lang="en-GB">
                <a:solidFill>
                  <a:schemeClr val="dk1"/>
                </a:solidFill>
                <a:latin typeface="Helvetica Neue Light"/>
                <a:ea typeface="Helvetica Neue Light"/>
                <a:cs typeface="Helvetica Neue Light"/>
                <a:sym typeface="Helvetica Neue Light"/>
              </a:rPr>
              <a:t>es una palabra devengada del inglés "parse". Refiere en programación, a una actividad que consiste en el análisis de texto para determinar si cumple o no reglas o patrones y en base a esto tomar alguna determinación.</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rPr b="1" lang="en-GB">
                <a:solidFill>
                  <a:schemeClr val="dk1"/>
                </a:solidFill>
                <a:latin typeface="Helvetica Neue"/>
                <a:ea typeface="Helvetica Neue"/>
                <a:cs typeface="Helvetica Neue"/>
                <a:sym typeface="Helvetica Neue"/>
              </a:rPr>
              <a:t>Script</a:t>
            </a:r>
            <a:r>
              <a:rPr lang="en-GB">
                <a:solidFill>
                  <a:schemeClr val="dk1"/>
                </a:solidFill>
                <a:latin typeface="Helvetica Neue Light"/>
                <a:ea typeface="Helvetica Neue Light"/>
                <a:cs typeface="Helvetica Neue Light"/>
                <a:sym typeface="Helvetica Neue Light"/>
              </a:rPr>
              <a:t>: un script es una secuencia de instrucciones que realizan una o más tareas.</a:t>
            </a:r>
            <a:endParaRPr>
              <a:solidFill>
                <a:schemeClr val="dk1"/>
              </a:solidFill>
              <a:latin typeface="Helvetica Neue Light"/>
              <a:ea typeface="Helvetica Neue Light"/>
              <a:cs typeface="Helvetica Neue Light"/>
              <a:sym typeface="Helvetica Neue Light"/>
            </a:endParaRPr>
          </a:p>
        </p:txBody>
      </p:sp>
      <p:sp>
        <p:nvSpPr>
          <p:cNvPr id="222" name="Google Shape;222;p41"/>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t/>
            </a:r>
            <a:endParaRPr i="1" sz="2000">
              <a:latin typeface="Anton"/>
              <a:ea typeface="Anton"/>
              <a:cs typeface="Anton"/>
              <a:sym typeface="Anton"/>
            </a:endParaRPr>
          </a:p>
        </p:txBody>
      </p:sp>
      <p:pic>
        <p:nvPicPr>
          <p:cNvPr id="223" name="Google Shape;223;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227" name="Shape 227"/>
        <p:cNvGrpSpPr/>
        <p:nvPr/>
      </p:nvGrpSpPr>
      <p:grpSpPr>
        <a:xfrm>
          <a:off x="0" y="0"/>
          <a:ext cx="0" cy="0"/>
          <a:chOff x="0" y="0"/>
          <a:chExt cx="0" cy="0"/>
        </a:xfrm>
      </p:grpSpPr>
      <p:sp>
        <p:nvSpPr>
          <p:cNvPr id="228" name="Google Shape;228;p42"/>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229" name="Google Shape;229;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33" name="Shape 233"/>
        <p:cNvGrpSpPr/>
        <p:nvPr/>
      </p:nvGrpSpPr>
      <p:grpSpPr>
        <a:xfrm>
          <a:off x="0" y="0"/>
          <a:ext cx="0" cy="0"/>
          <a:chOff x="0" y="0"/>
          <a:chExt cx="0" cy="0"/>
        </a:xfrm>
      </p:grpSpPr>
      <p:sp>
        <p:nvSpPr>
          <p:cNvPr id="234" name="Google Shape;234;p43"/>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a:t>
            </a:r>
            <a:endParaRPr i="1" sz="2000">
              <a:latin typeface="Anton"/>
              <a:ea typeface="Anton"/>
              <a:cs typeface="Anton"/>
              <a:sym typeface="Anton"/>
            </a:endParaRPr>
          </a:p>
        </p:txBody>
      </p:sp>
      <p:pic>
        <p:nvPicPr>
          <p:cNvPr id="235" name="Google Shape;235;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236" name="Google Shape;236;p43"/>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237" name="Google Shape;237;p43"/>
          <p:cNvSpPr/>
          <p:nvPr/>
        </p:nvSpPr>
        <p:spPr>
          <a:xfrm>
            <a:off x="618500" y="1820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300">
                <a:solidFill>
                  <a:srgbClr val="FFFFFF"/>
                </a:solidFill>
                <a:latin typeface="Helvetica Neue"/>
                <a:ea typeface="Helvetica Neue"/>
                <a:cs typeface="Helvetica Neue"/>
                <a:sym typeface="Helvetica Neue"/>
              </a:rPr>
              <a:t>Sintaxis y código</a:t>
            </a:r>
            <a:endParaRPr sz="1300">
              <a:solidFill>
                <a:srgbClr val="FFFFFF"/>
              </a:solidFill>
              <a:latin typeface="Helvetica Neue"/>
              <a:ea typeface="Helvetica Neue"/>
              <a:cs typeface="Helvetica Neue"/>
              <a:sym typeface="Helvetica Neue"/>
            </a:endParaRPr>
          </a:p>
        </p:txBody>
      </p:sp>
      <p:sp>
        <p:nvSpPr>
          <p:cNvPr id="238" name="Google Shape;238;p43"/>
          <p:cNvSpPr/>
          <p:nvPr/>
        </p:nvSpPr>
        <p:spPr>
          <a:xfrm>
            <a:off x="618500" y="771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JavaScript</a:t>
            </a:r>
            <a:endParaRPr b="0" i="0" sz="1300" u="none" cap="none" strike="noStrike">
              <a:solidFill>
                <a:srgbClr val="FFFFFF"/>
              </a:solidFill>
              <a:latin typeface="Helvetica Neue"/>
              <a:ea typeface="Helvetica Neue"/>
              <a:cs typeface="Helvetica Neue"/>
              <a:sym typeface="Helvetica Neue"/>
            </a:endParaRPr>
          </a:p>
        </p:txBody>
      </p:sp>
      <p:cxnSp>
        <p:nvCxnSpPr>
          <p:cNvPr id="239" name="Google Shape;239;p43"/>
          <p:cNvCxnSpPr/>
          <p:nvPr/>
        </p:nvCxnSpPr>
        <p:spPr>
          <a:xfrm>
            <a:off x="2071525" y="1089675"/>
            <a:ext cx="664500" cy="0"/>
          </a:xfrm>
          <a:prstGeom prst="straightConnector1">
            <a:avLst/>
          </a:prstGeom>
          <a:noFill/>
          <a:ln cap="flat" cmpd="sng" w="9525">
            <a:solidFill>
              <a:srgbClr val="B7B7B7"/>
            </a:solidFill>
            <a:prstDash val="solid"/>
            <a:round/>
            <a:headEnd len="med" w="med" type="oval"/>
            <a:tailEnd len="med" w="med" type="oval"/>
          </a:ln>
        </p:spPr>
      </p:cxnSp>
      <p:sp>
        <p:nvSpPr>
          <p:cNvPr id="240" name="Google Shape;240;p43"/>
          <p:cNvSpPr/>
          <p:nvPr/>
        </p:nvSpPr>
        <p:spPr>
          <a:xfrm>
            <a:off x="2736150" y="870825"/>
            <a:ext cx="15486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Fundamentos</a:t>
            </a:r>
            <a:endParaRPr b="0" i="0" sz="1300" u="none" cap="none" strike="noStrike">
              <a:solidFill>
                <a:srgbClr val="222222"/>
              </a:solidFill>
              <a:latin typeface="Helvetica Neue"/>
              <a:ea typeface="Helvetica Neue"/>
              <a:cs typeface="Helvetica Neue"/>
              <a:sym typeface="Helvetica Neue"/>
            </a:endParaRPr>
          </a:p>
        </p:txBody>
      </p:sp>
      <p:sp>
        <p:nvSpPr>
          <p:cNvPr id="241" name="Google Shape;241;p43"/>
          <p:cNvSpPr/>
          <p:nvPr/>
        </p:nvSpPr>
        <p:spPr>
          <a:xfrm>
            <a:off x="4938400" y="1880175"/>
            <a:ext cx="15486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Escritura y sintaxis</a:t>
            </a:r>
            <a:endParaRPr sz="1300">
              <a:solidFill>
                <a:srgbClr val="222222"/>
              </a:solidFill>
              <a:latin typeface="Helvetica Neue"/>
              <a:ea typeface="Helvetica Neue"/>
              <a:cs typeface="Helvetica Neue"/>
              <a:sym typeface="Helvetica Neue"/>
            </a:endParaRPr>
          </a:p>
        </p:txBody>
      </p:sp>
      <p:cxnSp>
        <p:nvCxnSpPr>
          <p:cNvPr id="242" name="Google Shape;242;p43"/>
          <p:cNvCxnSpPr/>
          <p:nvPr/>
        </p:nvCxnSpPr>
        <p:spPr>
          <a:xfrm>
            <a:off x="1344950" y="1374378"/>
            <a:ext cx="0" cy="446100"/>
          </a:xfrm>
          <a:prstGeom prst="straightConnector1">
            <a:avLst/>
          </a:prstGeom>
          <a:noFill/>
          <a:ln cap="flat" cmpd="sng" w="9525">
            <a:solidFill>
              <a:srgbClr val="B7B7B7"/>
            </a:solidFill>
            <a:prstDash val="solid"/>
            <a:round/>
            <a:headEnd len="med" w="med" type="oval"/>
            <a:tailEnd len="med" w="med" type="oval"/>
          </a:ln>
        </p:spPr>
      </p:cxnSp>
      <p:sp>
        <p:nvSpPr>
          <p:cNvPr id="243" name="Google Shape;243;p43"/>
          <p:cNvSpPr/>
          <p:nvPr/>
        </p:nvSpPr>
        <p:spPr>
          <a:xfrm>
            <a:off x="2736150" y="1880175"/>
            <a:ext cx="16341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Código JavaScript</a:t>
            </a:r>
            <a:endParaRPr sz="1300">
              <a:solidFill>
                <a:srgbClr val="222222"/>
              </a:solidFill>
              <a:latin typeface="Helvetica Neue"/>
              <a:ea typeface="Helvetica Neue"/>
              <a:cs typeface="Helvetica Neue"/>
              <a:sym typeface="Helvetica Neue"/>
            </a:endParaRPr>
          </a:p>
        </p:txBody>
      </p:sp>
      <p:cxnSp>
        <p:nvCxnSpPr>
          <p:cNvPr id="244" name="Google Shape;244;p43"/>
          <p:cNvCxnSpPr/>
          <p:nvPr/>
        </p:nvCxnSpPr>
        <p:spPr>
          <a:xfrm>
            <a:off x="2071525" y="2121675"/>
            <a:ext cx="664500" cy="0"/>
          </a:xfrm>
          <a:prstGeom prst="straightConnector1">
            <a:avLst/>
          </a:prstGeom>
          <a:noFill/>
          <a:ln cap="flat" cmpd="sng" w="9525">
            <a:solidFill>
              <a:srgbClr val="B7B7B7"/>
            </a:solidFill>
            <a:prstDash val="solid"/>
            <a:round/>
            <a:headEnd len="med" w="med" type="oval"/>
            <a:tailEnd len="med" w="med" type="oval"/>
          </a:ln>
        </p:spPr>
      </p:cxnSp>
      <p:cxnSp>
        <p:nvCxnSpPr>
          <p:cNvPr id="245" name="Google Shape;245;p43"/>
          <p:cNvCxnSpPr/>
          <p:nvPr/>
        </p:nvCxnSpPr>
        <p:spPr>
          <a:xfrm>
            <a:off x="4284750" y="2121675"/>
            <a:ext cx="664500" cy="0"/>
          </a:xfrm>
          <a:prstGeom prst="straightConnector1">
            <a:avLst/>
          </a:prstGeom>
          <a:noFill/>
          <a:ln cap="flat" cmpd="sng" w="9525">
            <a:solidFill>
              <a:srgbClr val="B7B7B7"/>
            </a:solidFill>
            <a:prstDash val="solid"/>
            <a:round/>
            <a:headEnd len="med" w="med" type="oval"/>
            <a:tailEnd len="med" w="med" type="oval"/>
          </a:ln>
        </p:spPr>
      </p:cxnSp>
      <p:sp>
        <p:nvSpPr>
          <p:cNvPr id="246" name="Google Shape;246;p43"/>
          <p:cNvSpPr/>
          <p:nvPr/>
        </p:nvSpPr>
        <p:spPr>
          <a:xfrm>
            <a:off x="570713" y="289042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300">
                <a:solidFill>
                  <a:srgbClr val="FFFFFF"/>
                </a:solidFill>
                <a:latin typeface="Helvetica Neue"/>
                <a:ea typeface="Helvetica Neue"/>
                <a:cs typeface="Helvetica Neue"/>
                <a:sym typeface="Helvetica Neue"/>
              </a:rPr>
              <a:t>Variables y valores</a:t>
            </a:r>
            <a:endParaRPr sz="1100">
              <a:solidFill>
                <a:srgbClr val="FFFFFF"/>
              </a:solidFill>
              <a:latin typeface="Helvetica Neue"/>
              <a:ea typeface="Helvetica Neue"/>
              <a:cs typeface="Helvetica Neue"/>
              <a:sym typeface="Helvetica Neue"/>
            </a:endParaRPr>
          </a:p>
        </p:txBody>
      </p:sp>
      <p:sp>
        <p:nvSpPr>
          <p:cNvPr id="247" name="Google Shape;247;p43"/>
          <p:cNvSpPr/>
          <p:nvPr/>
        </p:nvSpPr>
        <p:spPr>
          <a:xfrm>
            <a:off x="2688251" y="2950125"/>
            <a:ext cx="16341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Definiciones</a:t>
            </a:r>
            <a:endParaRPr sz="1300">
              <a:solidFill>
                <a:srgbClr val="222222"/>
              </a:solidFill>
              <a:latin typeface="Helvetica Neue"/>
              <a:ea typeface="Helvetica Neue"/>
              <a:cs typeface="Helvetica Neue"/>
              <a:sym typeface="Helvetica Neue"/>
            </a:endParaRPr>
          </a:p>
        </p:txBody>
      </p:sp>
      <p:cxnSp>
        <p:nvCxnSpPr>
          <p:cNvPr id="248" name="Google Shape;248;p43"/>
          <p:cNvCxnSpPr/>
          <p:nvPr/>
        </p:nvCxnSpPr>
        <p:spPr>
          <a:xfrm>
            <a:off x="2023613" y="3191625"/>
            <a:ext cx="664500" cy="0"/>
          </a:xfrm>
          <a:prstGeom prst="straightConnector1">
            <a:avLst/>
          </a:prstGeom>
          <a:noFill/>
          <a:ln cap="flat" cmpd="sng" w="9525">
            <a:solidFill>
              <a:srgbClr val="B7B7B7"/>
            </a:solidFill>
            <a:prstDash val="solid"/>
            <a:round/>
            <a:headEnd len="med" w="med" type="oval"/>
            <a:tailEnd len="med" w="med" type="oval"/>
          </a:ln>
        </p:spPr>
      </p:cxnSp>
      <p:sp>
        <p:nvSpPr>
          <p:cNvPr id="249" name="Google Shape;249;p43"/>
          <p:cNvSpPr/>
          <p:nvPr/>
        </p:nvSpPr>
        <p:spPr>
          <a:xfrm>
            <a:off x="618500" y="39603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300">
                <a:solidFill>
                  <a:srgbClr val="FFFFFF"/>
                </a:solidFill>
                <a:latin typeface="Helvetica Neue"/>
                <a:ea typeface="Helvetica Neue"/>
                <a:cs typeface="Helvetica Neue"/>
                <a:sym typeface="Helvetica Neue"/>
              </a:rPr>
              <a:t>Prompt, consola y alert</a:t>
            </a:r>
            <a:endParaRPr sz="1100">
              <a:solidFill>
                <a:srgbClr val="FFFFFF"/>
              </a:solidFill>
              <a:latin typeface="Helvetica Neue"/>
              <a:ea typeface="Helvetica Neue"/>
              <a:cs typeface="Helvetica Neue"/>
              <a:sym typeface="Helvetica Neue"/>
            </a:endParaRPr>
          </a:p>
        </p:txBody>
      </p:sp>
      <p:cxnSp>
        <p:nvCxnSpPr>
          <p:cNvPr id="250" name="Google Shape;250;p43"/>
          <p:cNvCxnSpPr/>
          <p:nvPr/>
        </p:nvCxnSpPr>
        <p:spPr>
          <a:xfrm>
            <a:off x="1344950" y="2422878"/>
            <a:ext cx="0" cy="446100"/>
          </a:xfrm>
          <a:prstGeom prst="straightConnector1">
            <a:avLst/>
          </a:prstGeom>
          <a:noFill/>
          <a:ln cap="flat" cmpd="sng" w="9525">
            <a:solidFill>
              <a:srgbClr val="B7B7B7"/>
            </a:solidFill>
            <a:prstDash val="solid"/>
            <a:round/>
            <a:headEnd len="med" w="med" type="oval"/>
            <a:tailEnd len="med" w="med" type="oval"/>
          </a:ln>
        </p:spPr>
      </p:cxnSp>
      <p:cxnSp>
        <p:nvCxnSpPr>
          <p:cNvPr id="251" name="Google Shape;251;p43"/>
          <p:cNvCxnSpPr/>
          <p:nvPr/>
        </p:nvCxnSpPr>
        <p:spPr>
          <a:xfrm>
            <a:off x="1344950" y="3492828"/>
            <a:ext cx="0" cy="446100"/>
          </a:xfrm>
          <a:prstGeom prst="straightConnector1">
            <a:avLst/>
          </a:prstGeom>
          <a:noFill/>
          <a:ln cap="flat" cmpd="sng" w="9525">
            <a:solidFill>
              <a:srgbClr val="B7B7B7"/>
            </a:solidFill>
            <a:prstDash val="solid"/>
            <a:round/>
            <a:headEnd len="med" w="med" type="oval"/>
            <a:tailEnd len="med" w="med" type="oval"/>
          </a:ln>
        </p:spPr>
      </p:cxnSp>
      <p:cxnSp>
        <p:nvCxnSpPr>
          <p:cNvPr id="252" name="Google Shape;252;p43"/>
          <p:cNvCxnSpPr/>
          <p:nvPr/>
        </p:nvCxnSpPr>
        <p:spPr>
          <a:xfrm>
            <a:off x="2071525" y="4273750"/>
            <a:ext cx="958200" cy="0"/>
          </a:xfrm>
          <a:prstGeom prst="straightConnector1">
            <a:avLst/>
          </a:prstGeom>
          <a:noFill/>
          <a:ln cap="flat" cmpd="sng" w="9525">
            <a:solidFill>
              <a:srgbClr val="B7B7B7"/>
            </a:solidFill>
            <a:prstDash val="solid"/>
            <a:round/>
            <a:headEnd len="med" w="med" type="oval"/>
            <a:tailEnd len="med" w="med" type="oval"/>
          </a:ln>
        </p:spPr>
      </p:cxnSp>
      <p:sp>
        <p:nvSpPr>
          <p:cNvPr id="253" name="Google Shape;253;p43"/>
          <p:cNvSpPr/>
          <p:nvPr/>
        </p:nvSpPr>
        <p:spPr>
          <a:xfrm>
            <a:off x="3029850" y="3938913"/>
            <a:ext cx="15486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¿Qué son?</a:t>
            </a:r>
            <a:endParaRPr sz="1300">
              <a:solidFill>
                <a:srgbClr val="222222"/>
              </a:solidFill>
              <a:latin typeface="Helvetica Neue"/>
              <a:ea typeface="Helvetica Neue"/>
              <a:cs typeface="Helvetica Neue"/>
              <a:sym typeface="Helvetica Neue"/>
            </a:endParaRPr>
          </a:p>
        </p:txBody>
      </p:sp>
      <p:cxnSp>
        <p:nvCxnSpPr>
          <p:cNvPr id="254" name="Google Shape;254;p43"/>
          <p:cNvCxnSpPr/>
          <p:nvPr/>
        </p:nvCxnSpPr>
        <p:spPr>
          <a:xfrm>
            <a:off x="2071525" y="4273750"/>
            <a:ext cx="958200" cy="430800"/>
          </a:xfrm>
          <a:prstGeom prst="bentConnector3">
            <a:avLst>
              <a:gd fmla="val 50000" name="adj1"/>
            </a:avLst>
          </a:prstGeom>
          <a:noFill/>
          <a:ln cap="flat" cmpd="sng" w="9525">
            <a:solidFill>
              <a:srgbClr val="B7B7B7"/>
            </a:solidFill>
            <a:prstDash val="solid"/>
            <a:round/>
            <a:headEnd len="sm" w="sm" type="none"/>
            <a:tailEnd len="med" w="med" type="oval"/>
          </a:ln>
        </p:spPr>
      </p:cxnSp>
      <p:sp>
        <p:nvSpPr>
          <p:cNvPr id="255" name="Google Shape;255;p43"/>
          <p:cNvSpPr/>
          <p:nvPr/>
        </p:nvSpPr>
        <p:spPr>
          <a:xfrm>
            <a:off x="3029850" y="4541300"/>
            <a:ext cx="1548600" cy="4224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300">
                <a:solidFill>
                  <a:srgbClr val="222222"/>
                </a:solidFill>
                <a:latin typeface="Helvetica Neue"/>
                <a:ea typeface="Helvetica Neue"/>
                <a:cs typeface="Helvetica Neue"/>
                <a:sym typeface="Helvetica Neue"/>
              </a:rPr>
              <a:t>Algoritmo</a:t>
            </a:r>
            <a:endParaRPr sz="1300">
              <a:solidFill>
                <a:srgbClr val="222222"/>
              </a:solidFill>
              <a:latin typeface="Helvetica Neue"/>
              <a:ea typeface="Helvetica Neue"/>
              <a:cs typeface="Helvetica Neue"/>
              <a:sym typeface="Helvetica Neue"/>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59" name="Shape 259"/>
        <p:cNvGrpSpPr/>
        <p:nvPr/>
      </p:nvGrpSpPr>
      <p:grpSpPr>
        <a:xfrm>
          <a:off x="0" y="0"/>
          <a:ext cx="0" cy="0"/>
          <a:chOff x="0" y="0"/>
          <a:chExt cx="0" cy="0"/>
        </a:xfrm>
      </p:grpSpPr>
      <p:sp>
        <p:nvSpPr>
          <p:cNvPr id="260" name="Google Shape;260;p44"/>
          <p:cNvSpPr/>
          <p:nvPr/>
        </p:nvSpPr>
        <p:spPr>
          <a:xfrm>
            <a:off x="12088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1" name="Google Shape;261;p4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62" name="Google Shape;262;p44"/>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44"/>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264" name="Google Shape;264;p44"/>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GB" sz="1200">
                <a:latin typeface="Helvetica Neue"/>
                <a:ea typeface="Helvetica Neue"/>
                <a:cs typeface="Helvetica Neue"/>
                <a:sym typeface="Helvetica Neue"/>
              </a:rPr>
              <a:t>Control de flujos</a:t>
            </a:r>
            <a:endParaRPr b="1" i="0" sz="1200" u="none" cap="none" strike="noStrike">
              <a:solidFill>
                <a:srgbClr val="000000"/>
              </a:solidFill>
              <a:latin typeface="Helvetica Neue"/>
              <a:ea typeface="Helvetica Neue"/>
              <a:cs typeface="Helvetica Neue"/>
              <a:sym typeface="Helvetica Neue"/>
            </a:endParaRPr>
          </a:p>
        </p:txBody>
      </p:sp>
      <p:cxnSp>
        <p:nvCxnSpPr>
          <p:cNvPr id="265" name="Google Shape;265;p44"/>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66" name="Google Shape;266;p44"/>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67" name="Google Shape;267;p44"/>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68" name="Google Shape;268;p44"/>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69" name="Google Shape;269;p44"/>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70" name="Google Shape;270;p44"/>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44"/>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44"/>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a:t>
            </a:r>
            <a:endParaRPr b="0" i="0" sz="1400" u="none" cap="none" strike="noStrike">
              <a:solidFill>
                <a:srgbClr val="000000"/>
              </a:solidFill>
              <a:latin typeface="Helvetica Neue"/>
              <a:ea typeface="Helvetica Neue"/>
              <a:cs typeface="Helvetica Neue"/>
              <a:sym typeface="Helvetica Neue"/>
            </a:endParaRPr>
          </a:p>
        </p:txBody>
      </p:sp>
      <p:sp>
        <p:nvSpPr>
          <p:cNvPr id="273" name="Google Shape;273;p44"/>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Conceptos generales: sintaxis y variables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74" name="Google Shape;274;p44"/>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75" name="Google Shape;275;p44"/>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76" name="Google Shape;276;p44"/>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77" name="Google Shape;277;p44"/>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78" name="Google Shape;278;p44"/>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79" name="Google Shape;279;p44"/>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44"/>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44"/>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282" name="Google Shape;282;p44"/>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Funciones básicas + Ciclos/Iteraciones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83" name="Google Shape;283;p44"/>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84" name="Google Shape;284;p44"/>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85" name="Google Shape;285;p44"/>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86" name="Google Shape;286;p44"/>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87" name="Google Shape;287;p44"/>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88" name="Google Shape;288;p44"/>
          <p:cNvSpPr txBox="1"/>
          <p:nvPr/>
        </p:nvSpPr>
        <p:spPr>
          <a:xfrm>
            <a:off x="4086188" y="29708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CON UN CONDICIONAL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89" name="Google Shape;289;p44"/>
          <p:cNvPicPr preferRelativeResize="0"/>
          <p:nvPr/>
        </p:nvPicPr>
        <p:blipFill rotWithShape="1">
          <a:blip r:embed="rId5">
            <a:alphaModFix/>
          </a:blip>
          <a:srcRect b="0" l="0" r="0" t="0"/>
          <a:stretch/>
        </p:blipFill>
        <p:spPr>
          <a:xfrm>
            <a:off x="3767063" y="3030438"/>
            <a:ext cx="307150" cy="307150"/>
          </a:xfrm>
          <a:prstGeom prst="rect">
            <a:avLst/>
          </a:prstGeom>
          <a:noFill/>
          <a:ln>
            <a:noFill/>
          </a:ln>
        </p:spPr>
      </p:pic>
      <p:sp>
        <p:nvSpPr>
          <p:cNvPr id="290" name="Google Shape;290;p44"/>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91" name="Google Shape;291;p44"/>
          <p:cNvSpPr txBox="1"/>
          <p:nvPr/>
        </p:nvSpPr>
        <p:spPr>
          <a:xfrm>
            <a:off x="65023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UTILIZANDO UN CICLO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92" name="Google Shape;292;p44"/>
          <p:cNvPicPr preferRelativeResize="0"/>
          <p:nvPr/>
        </p:nvPicPr>
        <p:blipFill rotWithShape="1">
          <a:blip r:embed="rId5">
            <a:alphaModFix/>
          </a:blip>
          <a:srcRect b="0" l="0" r="0" t="0"/>
          <a:stretch/>
        </p:blipFill>
        <p:spPr>
          <a:xfrm>
            <a:off x="6195188" y="3030325"/>
            <a:ext cx="307150" cy="307150"/>
          </a:xfrm>
          <a:prstGeom prst="rect">
            <a:avLst/>
          </a:prstGeom>
          <a:noFill/>
          <a:ln>
            <a:noFill/>
          </a:ln>
        </p:spPr>
      </p:pic>
      <p:sp>
        <p:nvSpPr>
          <p:cNvPr id="293" name="Google Shape;293;p44"/>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294" name="Google Shape;294;p44"/>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295" name="Google Shape;295;p44"/>
          <p:cNvSpPr txBox="1"/>
          <p:nvPr/>
        </p:nvSpPr>
        <p:spPr>
          <a:xfrm>
            <a:off x="1744363" y="298731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JS SIMPLE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96" name="Google Shape;296;p44"/>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97" name="Google Shape;297;p44"/>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298" name="Google Shape;298;p44"/>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299" name="Google Shape;299;p44"/>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pic>
        <p:nvPicPr>
          <p:cNvPr id="300" name="Google Shape;300;p44"/>
          <p:cNvPicPr preferRelativeResize="0"/>
          <p:nvPr/>
        </p:nvPicPr>
        <p:blipFill>
          <a:blip r:embed="rId7">
            <a:alphaModFix/>
          </a:blip>
          <a:stretch>
            <a:fillRect/>
          </a:stretch>
        </p:blipFill>
        <p:spPr>
          <a:xfrm>
            <a:off x="1456125" y="3042275"/>
            <a:ext cx="282852" cy="28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304" name="Shape 304"/>
        <p:cNvGrpSpPr/>
        <p:nvPr/>
      </p:nvGrpSpPr>
      <p:grpSpPr>
        <a:xfrm>
          <a:off x="0" y="0"/>
          <a:ext cx="0" cy="0"/>
          <a:chOff x="0" y="0"/>
          <a:chExt cx="0" cy="0"/>
        </a:xfrm>
      </p:grpSpPr>
      <p:sp>
        <p:nvSpPr>
          <p:cNvPr id="305" name="Google Shape;305;p45"/>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306" name="Google Shape;306;p45"/>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307" name="Google Shape;307;p45"/>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0" name="Shape 110"/>
        <p:cNvGrpSpPr/>
        <p:nvPr/>
      </p:nvGrpSpPr>
      <p:grpSpPr>
        <a:xfrm>
          <a:off x="0" y="0"/>
          <a:ext cx="0" cy="0"/>
          <a:chOff x="0" y="0"/>
          <a:chExt cx="0" cy="0"/>
        </a:xfrm>
      </p:grpSpPr>
      <p:sp>
        <p:nvSpPr>
          <p:cNvPr id="111" name="Google Shape;111;p2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12" name="Google Shape;112;p28"/>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13" name="Google Shape;113;p28"/>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46"/>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JAVASCRIPT: FUNDAMENTOS</a:t>
            </a:r>
            <a:endParaRPr i="1" sz="3600">
              <a:solidFill>
                <a:srgbClr val="E0FF00"/>
              </a:solidFill>
              <a:latin typeface="Anton"/>
              <a:ea typeface="Anton"/>
              <a:cs typeface="Anton"/>
              <a:sym typeface="Anto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7"/>
          <p:cNvSpPr txBox="1"/>
          <p:nvPr/>
        </p:nvSpPr>
        <p:spPr>
          <a:xfrm>
            <a:off x="3808275" y="814305"/>
            <a:ext cx="5015700" cy="3988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JavaScript es un </a:t>
            </a:r>
            <a:r>
              <a:rPr lang="en-GB" sz="2000">
                <a:solidFill>
                  <a:schemeClr val="dk1"/>
                </a:solidFill>
                <a:highlight>
                  <a:srgbClr val="E0FF00"/>
                </a:highlight>
                <a:latin typeface="Helvetica Neue Light"/>
                <a:ea typeface="Helvetica Neue Light"/>
                <a:cs typeface="Helvetica Neue Light"/>
                <a:sym typeface="Helvetica Neue Light"/>
              </a:rPr>
              <a:t>lenguaje de programación</a:t>
            </a:r>
            <a:r>
              <a:rPr lang="en-GB" sz="2000">
                <a:solidFill>
                  <a:schemeClr val="dk1"/>
                </a:solidFill>
                <a:highlight>
                  <a:srgbClr val="FFFFFF"/>
                </a:highlight>
                <a:latin typeface="Helvetica Neue Light"/>
                <a:ea typeface="Helvetica Neue Light"/>
                <a:cs typeface="Helvetica Neue Light"/>
                <a:sym typeface="Helvetica Neue Light"/>
              </a:rPr>
              <a:t> que se utiliza principalmente </a:t>
            </a:r>
            <a:r>
              <a:rPr lang="en-GB" sz="2000">
                <a:solidFill>
                  <a:schemeClr val="dk1"/>
                </a:solidFill>
                <a:highlight>
                  <a:srgbClr val="E0FF00"/>
                </a:highlight>
                <a:latin typeface="Helvetica Neue Light"/>
                <a:ea typeface="Helvetica Neue Light"/>
                <a:cs typeface="Helvetica Neue Light"/>
                <a:sym typeface="Helvetica Neue Light"/>
              </a:rPr>
              <a:t>para aportar dinamismo a </a:t>
            </a:r>
            <a:r>
              <a:rPr i="1" lang="en-GB" sz="2000">
                <a:solidFill>
                  <a:schemeClr val="dk1"/>
                </a:solidFill>
                <a:highlight>
                  <a:srgbClr val="E0FF00"/>
                </a:highlight>
                <a:latin typeface="Helvetica Neue Light"/>
                <a:ea typeface="Helvetica Neue Light"/>
                <a:cs typeface="Helvetica Neue Light"/>
                <a:sym typeface="Helvetica Neue Light"/>
              </a:rPr>
              <a:t>sitios y </a:t>
            </a:r>
            <a:r>
              <a:rPr i="1" lang="en-GB" sz="2000">
                <a:solidFill>
                  <a:schemeClr val="dk1"/>
                </a:solidFill>
                <a:highlight>
                  <a:srgbClr val="E0FF00"/>
                </a:highlight>
                <a:latin typeface="Helvetica Neue Light"/>
                <a:ea typeface="Helvetica Neue Light"/>
                <a:cs typeface="Helvetica Neue Light"/>
                <a:sym typeface="Helvetica Neue Light"/>
              </a:rPr>
              <a:t>aplicaciones</a:t>
            </a:r>
            <a:r>
              <a:rPr i="1" lang="en-GB" sz="2000">
                <a:solidFill>
                  <a:schemeClr val="dk1"/>
                </a:solidFill>
                <a:highlight>
                  <a:srgbClr val="E0FF00"/>
                </a:highlight>
                <a:latin typeface="Helvetica Neue Light"/>
                <a:ea typeface="Helvetica Neue Light"/>
                <a:cs typeface="Helvetica Neue Light"/>
                <a:sym typeface="Helvetica Neue Light"/>
              </a:rPr>
              <a:t> web</a:t>
            </a:r>
            <a:r>
              <a:rPr lang="en-GB" sz="2000">
                <a:solidFill>
                  <a:schemeClr val="dk1"/>
                </a:solidFill>
                <a:highlight>
                  <a:srgbClr val="E0FF00"/>
                </a:highlight>
                <a:latin typeface="Helvetica Neue Light"/>
                <a:ea typeface="Helvetica Neue Light"/>
                <a:cs typeface="Helvetica Neue Light"/>
                <a:sym typeface="Helvetica Neue Light"/>
              </a:rPr>
              <a:t>.</a:t>
            </a:r>
            <a:endParaRPr sz="2000">
              <a:solidFill>
                <a:schemeClr val="dk1"/>
              </a:solidFill>
              <a:highlight>
                <a:srgbClr val="E0FF00"/>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Técnicamente, JavaScript es un lenguaje de programación interpretado por lo que el código escrito con JavaScript se puede probar directamente en cualquier navegador sin necesidad de procesos intermedios.</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lang="en-GB" sz="2000">
                <a:solidFill>
                  <a:schemeClr val="dk1"/>
                </a:solidFill>
                <a:highlight>
                  <a:srgbClr val="FFFFFF"/>
                </a:highlight>
                <a:latin typeface="Helvetica Neue Light"/>
                <a:ea typeface="Helvetica Neue Light"/>
                <a:cs typeface="Helvetica Neue Light"/>
                <a:sym typeface="Helvetica Neue Light"/>
              </a:rPr>
              <a:t>JavaScript funciona en complemento con los lenguajes web HTML Y CSS3.</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318" name="Google Shape;318;p47"/>
          <p:cNvSpPr txBox="1"/>
          <p:nvPr/>
        </p:nvSpPr>
        <p:spPr>
          <a:xfrm>
            <a:off x="3858000" y="289100"/>
            <a:ext cx="4776900" cy="58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000">
                <a:latin typeface="Anton"/>
                <a:ea typeface="Anton"/>
                <a:cs typeface="Anton"/>
                <a:sym typeface="Anton"/>
              </a:rPr>
              <a:t>¿QUÉ ES JAVASCRIPT?</a:t>
            </a:r>
            <a:endParaRPr i="1" sz="3000">
              <a:latin typeface="Anton"/>
              <a:ea typeface="Anton"/>
              <a:cs typeface="Anton"/>
              <a:sym typeface="Anton"/>
            </a:endParaRPr>
          </a:p>
        </p:txBody>
      </p:sp>
      <p:pic>
        <p:nvPicPr>
          <p:cNvPr id="319" name="Google Shape;319;p47"/>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0" name="Google Shape;320;p47"/>
          <p:cNvPicPr preferRelativeResize="0"/>
          <p:nvPr/>
        </p:nvPicPr>
        <p:blipFill rotWithShape="1">
          <a:blip r:embed="rId4">
            <a:alphaModFix/>
          </a:blip>
          <a:srcRect b="-15155" l="11978" r="5865" t="-8362"/>
          <a:stretch/>
        </p:blipFill>
        <p:spPr>
          <a:xfrm>
            <a:off x="0" y="475"/>
            <a:ext cx="3420948"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8"/>
          <p:cNvSpPr txBox="1"/>
          <p:nvPr/>
        </p:nvSpPr>
        <p:spPr>
          <a:xfrm>
            <a:off x="0" y="92000"/>
            <a:ext cx="91440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APLICACIÓN WEB</a:t>
            </a:r>
            <a:endParaRPr i="1" sz="4500">
              <a:latin typeface="Anton"/>
              <a:ea typeface="Anton"/>
              <a:cs typeface="Anton"/>
              <a:sym typeface="Anton"/>
            </a:endParaRPr>
          </a:p>
        </p:txBody>
      </p:sp>
      <p:pic>
        <p:nvPicPr>
          <p:cNvPr id="326" name="Google Shape;326;p48"/>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27" name="Google Shape;327;p48"/>
          <p:cNvPicPr preferRelativeResize="0"/>
          <p:nvPr/>
        </p:nvPicPr>
        <p:blipFill rotWithShape="1">
          <a:blip r:embed="rId4">
            <a:alphaModFix/>
          </a:blip>
          <a:srcRect b="0" l="0" r="0" t="0"/>
          <a:stretch/>
        </p:blipFill>
        <p:spPr>
          <a:xfrm>
            <a:off x="7274737" y="92000"/>
            <a:ext cx="1634174" cy="639850"/>
          </a:xfrm>
          <a:prstGeom prst="rect">
            <a:avLst/>
          </a:prstGeom>
          <a:noFill/>
          <a:ln>
            <a:noFill/>
          </a:ln>
        </p:spPr>
      </p:pic>
      <p:sp>
        <p:nvSpPr>
          <p:cNvPr id="328" name="Google Shape;328;p48"/>
          <p:cNvSpPr txBox="1"/>
          <p:nvPr/>
        </p:nvSpPr>
        <p:spPr>
          <a:xfrm>
            <a:off x="95250" y="1106900"/>
            <a:ext cx="5286300" cy="30852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chemeClr val="dk1"/>
              </a:buClr>
              <a:buSzPts val="1100"/>
              <a:buFont typeface="Arial"/>
              <a:buNone/>
            </a:pPr>
            <a:r>
              <a:rPr lang="en-GB" sz="1800">
                <a:solidFill>
                  <a:srgbClr val="333333"/>
                </a:solidFill>
                <a:latin typeface="Helvetica Neue Light"/>
                <a:ea typeface="Helvetica Neue Light"/>
                <a:cs typeface="Helvetica Neue Light"/>
                <a:sym typeface="Helvetica Neue Light"/>
              </a:rPr>
              <a:t>Mientras que los </a:t>
            </a:r>
            <a:r>
              <a:rPr lang="en-GB" sz="1800">
                <a:solidFill>
                  <a:srgbClr val="333333"/>
                </a:solidFill>
                <a:latin typeface="Helvetica Neue Light"/>
                <a:ea typeface="Helvetica Neue Light"/>
                <a:cs typeface="Helvetica Neue Light"/>
                <a:sym typeface="Helvetica Neue Light"/>
              </a:rPr>
              <a:t>sitios</a:t>
            </a:r>
            <a:r>
              <a:rPr lang="en-GB" sz="1800">
                <a:solidFill>
                  <a:srgbClr val="333333"/>
                </a:solidFill>
                <a:latin typeface="Helvetica Neue Light"/>
                <a:ea typeface="Helvetica Neue Light"/>
                <a:cs typeface="Helvetica Neue Light"/>
                <a:sym typeface="Helvetica Neue Light"/>
              </a:rPr>
              <a:t> web buscan </a:t>
            </a:r>
            <a:r>
              <a:rPr lang="en-GB" sz="1800">
                <a:solidFill>
                  <a:srgbClr val="333333"/>
                </a:solidFill>
                <a:latin typeface="Helvetica Neue Light"/>
                <a:ea typeface="Helvetica Neue Light"/>
                <a:cs typeface="Helvetica Neue Light"/>
                <a:sym typeface="Helvetica Neue Light"/>
              </a:rPr>
              <a:t>brindar</a:t>
            </a:r>
            <a:r>
              <a:rPr lang="en-GB" sz="1800">
                <a:solidFill>
                  <a:srgbClr val="333333"/>
                </a:solidFill>
                <a:latin typeface="Helvetica Neue Light"/>
                <a:ea typeface="Helvetica Neue Light"/>
                <a:cs typeface="Helvetica Neue Light"/>
                <a:sym typeface="Helvetica Neue Light"/>
              </a:rPr>
              <a:t> información </a:t>
            </a:r>
            <a:r>
              <a:rPr lang="en-GB" sz="1800">
                <a:solidFill>
                  <a:srgbClr val="333333"/>
                </a:solidFill>
                <a:latin typeface="Helvetica Neue Light"/>
                <a:ea typeface="Helvetica Neue Light"/>
                <a:cs typeface="Helvetica Neue Light"/>
                <a:sym typeface="Helvetica Neue Light"/>
              </a:rPr>
              <a:t>estática,</a:t>
            </a:r>
            <a:r>
              <a:rPr lang="en-GB" sz="1800">
                <a:solidFill>
                  <a:srgbClr val="333333"/>
                </a:solidFill>
                <a:latin typeface="Helvetica Neue Light"/>
                <a:ea typeface="Helvetica Neue Light"/>
                <a:cs typeface="Helvetica Neue Light"/>
                <a:sym typeface="Helvetica Neue Light"/>
              </a:rPr>
              <a:t> las web apps permiten a los </a:t>
            </a:r>
            <a:r>
              <a:rPr lang="en-GB" sz="1800">
                <a:solidFill>
                  <a:srgbClr val="333333"/>
                </a:solidFill>
                <a:latin typeface="Helvetica Neue Light"/>
                <a:ea typeface="Helvetica Neue Light"/>
                <a:cs typeface="Helvetica Neue Light"/>
                <a:sym typeface="Helvetica Neue Light"/>
              </a:rPr>
              <a:t>usuarios</a:t>
            </a:r>
            <a:r>
              <a:rPr lang="en-GB" sz="1800">
                <a:solidFill>
                  <a:srgbClr val="333333"/>
                </a:solidFill>
                <a:latin typeface="Helvetica Neue Light"/>
                <a:ea typeface="Helvetica Neue Light"/>
                <a:cs typeface="Helvetica Neue Light"/>
                <a:sym typeface="Helvetica Neue Light"/>
              </a:rPr>
              <a:t> realizar </a:t>
            </a:r>
            <a:r>
              <a:rPr lang="en-GB" sz="1800">
                <a:solidFill>
                  <a:srgbClr val="333333"/>
                </a:solidFill>
                <a:latin typeface="Helvetica Neue Light"/>
                <a:ea typeface="Helvetica Neue Light"/>
                <a:cs typeface="Helvetica Neue Light"/>
                <a:sym typeface="Helvetica Neue Light"/>
              </a:rPr>
              <a:t>múltiples</a:t>
            </a:r>
            <a:r>
              <a:rPr lang="en-GB" sz="1800">
                <a:solidFill>
                  <a:srgbClr val="333333"/>
                </a:solidFill>
                <a:latin typeface="Helvetica Neue Light"/>
                <a:ea typeface="Helvetica Neue Light"/>
                <a:cs typeface="Helvetica Neue Light"/>
                <a:sym typeface="Helvetica Neue Light"/>
              </a:rPr>
              <a:t> tareas.</a:t>
            </a:r>
            <a:endParaRPr sz="1800">
              <a:solidFill>
                <a:srgbClr val="333333"/>
              </a:solidFill>
              <a:latin typeface="Helvetica Neue Light"/>
              <a:ea typeface="Helvetica Neue Light"/>
              <a:cs typeface="Helvetica Neue Light"/>
              <a:sym typeface="Helvetica Neue Light"/>
            </a:endParaRPr>
          </a:p>
          <a:p>
            <a:pPr indent="0" lvl="0" marL="0" rtl="0" algn="ctr">
              <a:lnSpc>
                <a:spcPct val="150000"/>
              </a:lnSpc>
              <a:spcBef>
                <a:spcPts val="0"/>
              </a:spcBef>
              <a:spcAft>
                <a:spcPts val="0"/>
              </a:spcAft>
              <a:buClr>
                <a:schemeClr val="dk1"/>
              </a:buClr>
              <a:buSzPts val="1100"/>
              <a:buFont typeface="Arial"/>
              <a:buNone/>
            </a:pPr>
            <a:r>
              <a:t/>
            </a:r>
            <a:endParaRPr sz="1800">
              <a:solidFill>
                <a:srgbClr val="333333"/>
              </a:solidFill>
              <a:latin typeface="Helvetica Neue Light"/>
              <a:ea typeface="Helvetica Neue Light"/>
              <a:cs typeface="Helvetica Neue Light"/>
              <a:sym typeface="Helvetica Neue Light"/>
            </a:endParaRPr>
          </a:p>
          <a:p>
            <a:pPr indent="0" lvl="0" marL="0" rtl="0" algn="l">
              <a:lnSpc>
                <a:spcPct val="150000"/>
              </a:lnSpc>
              <a:spcBef>
                <a:spcPts val="0"/>
              </a:spcBef>
              <a:spcAft>
                <a:spcPts val="0"/>
              </a:spcAft>
              <a:buClr>
                <a:schemeClr val="dk1"/>
              </a:buClr>
              <a:buSzPts val="1100"/>
              <a:buFont typeface="Arial"/>
              <a:buNone/>
            </a:pPr>
            <a:r>
              <a:rPr b="1" lang="en-GB" sz="1800">
                <a:solidFill>
                  <a:srgbClr val="333333"/>
                </a:solidFill>
                <a:latin typeface="Helvetica Neue"/>
                <a:ea typeface="Helvetica Neue"/>
                <a:cs typeface="Helvetica Neue"/>
                <a:sym typeface="Helvetica Neue"/>
              </a:rPr>
              <a:t>Las </a:t>
            </a:r>
            <a:r>
              <a:rPr b="1" lang="en-GB" sz="1800">
                <a:solidFill>
                  <a:srgbClr val="333333"/>
                </a:solidFill>
                <a:latin typeface="Helvetica Neue"/>
                <a:ea typeface="Helvetica Neue"/>
                <a:cs typeface="Helvetica Neue"/>
                <a:sym typeface="Helvetica Neue"/>
              </a:rPr>
              <a:t>aplicaciones</a:t>
            </a:r>
            <a:r>
              <a:rPr b="1" lang="en-GB" sz="1800">
                <a:solidFill>
                  <a:srgbClr val="333333"/>
                </a:solidFill>
                <a:latin typeface="Helvetica Neue"/>
                <a:ea typeface="Helvetica Neue"/>
                <a:cs typeface="Helvetica Neue"/>
                <a:sym typeface="Helvetica Neue"/>
              </a:rPr>
              <a:t> web son plataformas </a:t>
            </a:r>
            <a:r>
              <a:rPr b="1" lang="en-GB" sz="1800">
                <a:solidFill>
                  <a:srgbClr val="333333"/>
                </a:solidFill>
                <a:latin typeface="Helvetica Neue"/>
                <a:ea typeface="Helvetica Neue"/>
                <a:cs typeface="Helvetica Neue"/>
                <a:sym typeface="Helvetica Neue"/>
              </a:rPr>
              <a:t>dinámicas</a:t>
            </a:r>
            <a:r>
              <a:rPr b="1" lang="en-GB" sz="1800">
                <a:solidFill>
                  <a:srgbClr val="333333"/>
                </a:solidFill>
                <a:latin typeface="Helvetica Neue"/>
                <a:ea typeface="Helvetica Neue"/>
                <a:cs typeface="Helvetica Neue"/>
                <a:sym typeface="Helvetica Neue"/>
              </a:rPr>
              <a:t> e interactivas</a:t>
            </a:r>
            <a:r>
              <a:rPr lang="en-GB" sz="1800">
                <a:solidFill>
                  <a:srgbClr val="333333"/>
                </a:solidFill>
                <a:latin typeface="Helvetica Neue Light"/>
                <a:ea typeface="Helvetica Neue Light"/>
                <a:cs typeface="Helvetica Neue Light"/>
                <a:sym typeface="Helvetica Neue Light"/>
              </a:rPr>
              <a:t> y sus funcionalidades </a:t>
            </a:r>
            <a:r>
              <a:rPr lang="en-GB" sz="1800">
                <a:solidFill>
                  <a:srgbClr val="333333"/>
                </a:solidFill>
                <a:latin typeface="Helvetica Neue Light"/>
                <a:ea typeface="Helvetica Neue Light"/>
                <a:cs typeface="Helvetica Neue Light"/>
                <a:sym typeface="Helvetica Neue Light"/>
              </a:rPr>
              <a:t>están</a:t>
            </a:r>
            <a:r>
              <a:rPr lang="en-GB" sz="1800">
                <a:solidFill>
                  <a:srgbClr val="333333"/>
                </a:solidFill>
                <a:latin typeface="Helvetica Neue Light"/>
                <a:ea typeface="Helvetica Neue Light"/>
                <a:cs typeface="Helvetica Neue Light"/>
                <a:sym typeface="Helvetica Neue Light"/>
              </a:rPr>
              <a:t> en constante mantenimiento y mejora.</a:t>
            </a:r>
            <a:endParaRPr sz="1800">
              <a:solidFill>
                <a:srgbClr val="333333"/>
              </a:solidFill>
              <a:latin typeface="Helvetica Neue Light"/>
              <a:ea typeface="Helvetica Neue Light"/>
              <a:cs typeface="Helvetica Neue Light"/>
              <a:sym typeface="Helvetica Neue Light"/>
            </a:endParaRPr>
          </a:p>
        </p:txBody>
      </p:sp>
      <p:pic>
        <p:nvPicPr>
          <p:cNvPr id="329" name="Google Shape;329;p48"/>
          <p:cNvPicPr preferRelativeResize="0"/>
          <p:nvPr/>
        </p:nvPicPr>
        <p:blipFill>
          <a:blip r:embed="rId5">
            <a:alphaModFix/>
          </a:blip>
          <a:stretch>
            <a:fillRect/>
          </a:stretch>
        </p:blipFill>
        <p:spPr>
          <a:xfrm>
            <a:off x="5432500" y="909900"/>
            <a:ext cx="3571650" cy="35716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9"/>
          <p:cNvSpPr txBox="1"/>
          <p:nvPr/>
        </p:nvSpPr>
        <p:spPr>
          <a:xfrm>
            <a:off x="0" y="92000"/>
            <a:ext cx="91440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APLICACIÓN WEB</a:t>
            </a:r>
            <a:endParaRPr i="1" sz="4500">
              <a:latin typeface="Anton"/>
              <a:ea typeface="Anton"/>
              <a:cs typeface="Anton"/>
              <a:sym typeface="Anton"/>
            </a:endParaRPr>
          </a:p>
        </p:txBody>
      </p:sp>
      <p:pic>
        <p:nvPicPr>
          <p:cNvPr id="335" name="Google Shape;335;p49"/>
          <p:cNvPicPr preferRelativeResize="0"/>
          <p:nvPr/>
        </p:nvPicPr>
        <p:blipFill rotWithShape="1">
          <a:blip r:embed="rId3">
            <a:alphaModFix/>
          </a:blip>
          <a:srcRect b="0" l="0" r="0" t="0"/>
          <a:stretch/>
        </p:blipFill>
        <p:spPr>
          <a:xfrm>
            <a:off x="7185187" y="141675"/>
            <a:ext cx="1634174" cy="639850"/>
          </a:xfrm>
          <a:prstGeom prst="rect">
            <a:avLst/>
          </a:prstGeom>
          <a:noFill/>
          <a:ln>
            <a:noFill/>
          </a:ln>
        </p:spPr>
      </p:pic>
      <p:sp>
        <p:nvSpPr>
          <p:cNvPr id="336" name="Google Shape;336;p49"/>
          <p:cNvSpPr txBox="1"/>
          <p:nvPr/>
        </p:nvSpPr>
        <p:spPr>
          <a:xfrm>
            <a:off x="804825" y="1082350"/>
            <a:ext cx="7401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rgbClr val="333333"/>
                </a:solidFill>
                <a:latin typeface="Helvetica Neue Light"/>
                <a:ea typeface="Helvetica Neue Light"/>
                <a:cs typeface="Helvetica Neue Light"/>
                <a:sym typeface="Helvetica Neue Light"/>
              </a:rPr>
              <a:t>P</a:t>
            </a:r>
            <a:r>
              <a:rPr lang="en-GB" sz="1600">
                <a:solidFill>
                  <a:srgbClr val="333333"/>
                </a:solidFill>
                <a:latin typeface="Helvetica Neue Light"/>
                <a:ea typeface="Helvetica Neue Light"/>
                <a:cs typeface="Helvetica Neue Light"/>
                <a:sym typeface="Helvetica Neue Light"/>
              </a:rPr>
              <a:t>lataformas como MercadoLibre, Youtube, Gmail, Facebook, CoderHouse son web apps por la cantidad de funcionalidades que ofrecen</a:t>
            </a:r>
            <a:endParaRPr i="1" sz="1600"/>
          </a:p>
        </p:txBody>
      </p:sp>
      <p:pic>
        <p:nvPicPr>
          <p:cNvPr id="337" name="Google Shape;337;p49"/>
          <p:cNvPicPr preferRelativeResize="0"/>
          <p:nvPr/>
        </p:nvPicPr>
        <p:blipFill>
          <a:blip r:embed="rId4">
            <a:alphaModFix/>
          </a:blip>
          <a:stretch>
            <a:fillRect/>
          </a:stretch>
        </p:blipFill>
        <p:spPr>
          <a:xfrm>
            <a:off x="1099087" y="1914025"/>
            <a:ext cx="6711988" cy="292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0"/>
          <p:cNvSpPr txBox="1"/>
          <p:nvPr/>
        </p:nvSpPr>
        <p:spPr>
          <a:xfrm>
            <a:off x="0" y="92000"/>
            <a:ext cx="91440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FRONT-END y BACK-END</a:t>
            </a:r>
            <a:endParaRPr i="1" sz="4500">
              <a:latin typeface="Anton"/>
              <a:ea typeface="Anton"/>
              <a:cs typeface="Anton"/>
              <a:sym typeface="Anton"/>
            </a:endParaRPr>
          </a:p>
        </p:txBody>
      </p:sp>
      <p:pic>
        <p:nvPicPr>
          <p:cNvPr id="343" name="Google Shape;343;p50"/>
          <p:cNvPicPr preferRelativeResize="0"/>
          <p:nvPr/>
        </p:nvPicPr>
        <p:blipFill>
          <a:blip r:embed="rId3">
            <a:alphaModFix/>
          </a:blip>
          <a:stretch>
            <a:fillRect/>
          </a:stretch>
        </p:blipFill>
        <p:spPr>
          <a:xfrm>
            <a:off x="7815825" y="4659637"/>
            <a:ext cx="1186526" cy="330675"/>
          </a:xfrm>
          <a:prstGeom prst="rect">
            <a:avLst/>
          </a:prstGeom>
          <a:noFill/>
          <a:ln>
            <a:noFill/>
          </a:ln>
        </p:spPr>
      </p:pic>
      <p:pic>
        <p:nvPicPr>
          <p:cNvPr id="344" name="Google Shape;344;p50"/>
          <p:cNvPicPr preferRelativeResize="0"/>
          <p:nvPr/>
        </p:nvPicPr>
        <p:blipFill rotWithShape="1">
          <a:blip r:embed="rId4">
            <a:alphaModFix/>
          </a:blip>
          <a:srcRect b="0" l="0" r="0" t="0"/>
          <a:stretch/>
        </p:blipFill>
        <p:spPr>
          <a:xfrm>
            <a:off x="7393787" y="92000"/>
            <a:ext cx="1634174" cy="639850"/>
          </a:xfrm>
          <a:prstGeom prst="rect">
            <a:avLst/>
          </a:prstGeom>
          <a:noFill/>
          <a:ln>
            <a:noFill/>
          </a:ln>
        </p:spPr>
      </p:pic>
      <p:sp>
        <p:nvSpPr>
          <p:cNvPr id="345" name="Google Shape;345;p50"/>
          <p:cNvSpPr txBox="1"/>
          <p:nvPr/>
        </p:nvSpPr>
        <p:spPr>
          <a:xfrm>
            <a:off x="83325" y="4609425"/>
            <a:ext cx="77325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600">
                <a:solidFill>
                  <a:schemeClr val="dk1"/>
                </a:solidFill>
                <a:highlight>
                  <a:schemeClr val="lt1"/>
                </a:highlight>
                <a:latin typeface="Helvetica Neue"/>
                <a:ea typeface="Helvetica Neue"/>
                <a:cs typeface="Helvetica Neue"/>
                <a:sym typeface="Helvetica Neue"/>
              </a:rPr>
              <a:t>En el curso nos focalizaremos en el desarrollo front-end de la </a:t>
            </a:r>
            <a:r>
              <a:rPr b="1" lang="en-GB" sz="1600">
                <a:solidFill>
                  <a:schemeClr val="dk1"/>
                </a:solidFill>
                <a:highlight>
                  <a:schemeClr val="lt1"/>
                </a:highlight>
                <a:latin typeface="Helvetica Neue"/>
                <a:ea typeface="Helvetica Neue"/>
                <a:cs typeface="Helvetica Neue"/>
                <a:sym typeface="Helvetica Neue"/>
              </a:rPr>
              <a:t>aplicación</a:t>
            </a:r>
            <a:r>
              <a:rPr b="1" lang="en-GB" sz="1600">
                <a:solidFill>
                  <a:schemeClr val="dk1"/>
                </a:solidFill>
                <a:highlight>
                  <a:schemeClr val="lt1"/>
                </a:highlight>
                <a:latin typeface="Helvetica Neue"/>
                <a:ea typeface="Helvetica Neue"/>
                <a:cs typeface="Helvetica Neue"/>
                <a:sym typeface="Helvetica Neue"/>
              </a:rPr>
              <a:t> web</a:t>
            </a:r>
            <a:endParaRPr b="1" sz="1000"/>
          </a:p>
        </p:txBody>
      </p:sp>
      <p:pic>
        <p:nvPicPr>
          <p:cNvPr id="346" name="Google Shape;346;p50"/>
          <p:cNvPicPr preferRelativeResize="0"/>
          <p:nvPr/>
        </p:nvPicPr>
        <p:blipFill>
          <a:blip r:embed="rId5">
            <a:alphaModFix/>
          </a:blip>
          <a:stretch>
            <a:fillRect/>
          </a:stretch>
        </p:blipFill>
        <p:spPr>
          <a:xfrm>
            <a:off x="1423350" y="929525"/>
            <a:ext cx="6297298" cy="35815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1"/>
          <p:cNvSpPr txBox="1"/>
          <p:nvPr/>
        </p:nvSpPr>
        <p:spPr>
          <a:xfrm>
            <a:off x="0" y="92000"/>
            <a:ext cx="91440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HERRAMIENTAS</a:t>
            </a:r>
            <a:endParaRPr i="1" sz="4500">
              <a:latin typeface="Anton"/>
              <a:ea typeface="Anton"/>
              <a:cs typeface="Anton"/>
              <a:sym typeface="Anton"/>
            </a:endParaRPr>
          </a:p>
        </p:txBody>
      </p:sp>
      <p:pic>
        <p:nvPicPr>
          <p:cNvPr id="352" name="Google Shape;352;p5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53" name="Google Shape;353;p51"/>
          <p:cNvPicPr preferRelativeResize="0"/>
          <p:nvPr/>
        </p:nvPicPr>
        <p:blipFill rotWithShape="1">
          <a:blip r:embed="rId4">
            <a:alphaModFix/>
          </a:blip>
          <a:srcRect b="0" l="0" r="0" t="0"/>
          <a:stretch/>
        </p:blipFill>
        <p:spPr>
          <a:xfrm>
            <a:off x="7508162" y="92000"/>
            <a:ext cx="1634174" cy="639850"/>
          </a:xfrm>
          <a:prstGeom prst="rect">
            <a:avLst/>
          </a:prstGeom>
          <a:noFill/>
          <a:ln>
            <a:noFill/>
          </a:ln>
        </p:spPr>
      </p:pic>
      <p:sp>
        <p:nvSpPr>
          <p:cNvPr id="354" name="Google Shape;354;p51"/>
          <p:cNvSpPr txBox="1"/>
          <p:nvPr/>
        </p:nvSpPr>
        <p:spPr>
          <a:xfrm>
            <a:off x="156450" y="1283625"/>
            <a:ext cx="8831100" cy="36564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800">
                <a:solidFill>
                  <a:srgbClr val="333333"/>
                </a:solidFill>
                <a:latin typeface="Helvetica Neue Light"/>
                <a:ea typeface="Helvetica Neue Light"/>
                <a:cs typeface="Helvetica Neue Light"/>
                <a:sym typeface="Helvetica Neue Light"/>
              </a:rPr>
              <a:t>Durante el curso emplearemos </a:t>
            </a:r>
            <a:r>
              <a:rPr lang="en-GB" sz="1800">
                <a:solidFill>
                  <a:srgbClr val="333333"/>
                </a:solidFill>
                <a:latin typeface="Helvetica Neue Light"/>
                <a:ea typeface="Helvetica Neue Light"/>
                <a:cs typeface="Helvetica Neue Light"/>
                <a:sym typeface="Helvetica Neue Light"/>
              </a:rPr>
              <a:t>algunas</a:t>
            </a:r>
            <a:r>
              <a:rPr lang="en-GB" sz="1800">
                <a:solidFill>
                  <a:srgbClr val="333333"/>
                </a:solidFill>
                <a:latin typeface="Helvetica Neue Light"/>
                <a:ea typeface="Helvetica Neue Light"/>
                <a:cs typeface="Helvetica Neue Light"/>
                <a:sym typeface="Helvetica Neue Light"/>
              </a:rPr>
              <a:t> de las siguientes herramientas para desarrollar: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Navegador Web: </a:t>
            </a:r>
            <a:r>
              <a:rPr lang="en-GB" sz="1800" u="sng">
                <a:solidFill>
                  <a:schemeClr val="hlink"/>
                </a:solidFill>
                <a:latin typeface="Helvetica Neue Light"/>
                <a:ea typeface="Helvetica Neue Light"/>
                <a:cs typeface="Helvetica Neue Light"/>
                <a:sym typeface="Helvetica Neue Light"/>
                <a:hlinkClick r:id="rId5"/>
              </a:rPr>
              <a:t>Chrome</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6"/>
              </a:rPr>
              <a:t>Firefox</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7"/>
              </a:rPr>
              <a:t>Edge</a:t>
            </a:r>
            <a:r>
              <a:rPr lang="en-GB" sz="1800">
                <a:solidFill>
                  <a:srgbClr val="333333"/>
                </a:solidFill>
                <a:latin typeface="Helvetica Neue Light"/>
                <a:ea typeface="Helvetica Neue Light"/>
                <a:cs typeface="Helvetica Neue Light"/>
                <a:sym typeface="Helvetica Neue Light"/>
              </a:rPr>
              <a:t> o </a:t>
            </a:r>
            <a:r>
              <a:rPr lang="en-GB" sz="1800" u="sng">
                <a:solidFill>
                  <a:schemeClr val="hlink"/>
                </a:solidFill>
                <a:latin typeface="Helvetica Neue Light"/>
                <a:ea typeface="Helvetica Neue Light"/>
                <a:cs typeface="Helvetica Neue Light"/>
                <a:sym typeface="Helvetica Neue Light"/>
                <a:hlinkClick r:id="rId8"/>
              </a:rPr>
              <a:t>Opera</a:t>
            </a:r>
            <a:r>
              <a:rPr lang="en-GB" sz="1800">
                <a:solidFill>
                  <a:srgbClr val="333333"/>
                </a:solidFill>
                <a:latin typeface="Helvetica Neue Light"/>
                <a:ea typeface="Helvetica Neue Light"/>
                <a:cs typeface="Helvetica Neue Light"/>
                <a:sym typeface="Helvetica Neue Light"/>
              </a:rPr>
              <a:t>.</a:t>
            </a:r>
            <a:endParaRPr sz="1600">
              <a:solidFill>
                <a:srgbClr val="333333"/>
              </a:solidFill>
              <a:latin typeface="Helvetica Neue Light"/>
              <a:ea typeface="Helvetica Neue Light"/>
              <a:cs typeface="Helvetica Neue Light"/>
              <a:sym typeface="Helvetica Neue Light"/>
            </a:endParaRPr>
          </a:p>
          <a:p>
            <a:pPr indent="-342900" lvl="0" marL="457200" marR="0" rtl="0" algn="l">
              <a:lnSpc>
                <a:spcPct val="150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Editor de Código Fuente: </a:t>
            </a:r>
            <a:r>
              <a:rPr lang="en-GB" sz="1800" u="sng">
                <a:solidFill>
                  <a:schemeClr val="hlink"/>
                </a:solidFill>
                <a:latin typeface="Helvetica Neue Light"/>
                <a:ea typeface="Helvetica Neue Light"/>
                <a:cs typeface="Helvetica Neue Light"/>
                <a:sym typeface="Helvetica Neue Light"/>
                <a:hlinkClick r:id="rId9"/>
              </a:rPr>
              <a:t> Visual Studio Code</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10"/>
              </a:rPr>
              <a:t>Sublime Text 3</a:t>
            </a:r>
            <a:r>
              <a:rPr lang="en-GB" sz="1800">
                <a:solidFill>
                  <a:srgbClr val="333333"/>
                </a:solidFill>
                <a:latin typeface="Helvetica Neue Light"/>
                <a:ea typeface="Helvetica Neue Light"/>
                <a:cs typeface="Helvetica Neue Light"/>
                <a:sym typeface="Helvetica Neue Light"/>
              </a:rPr>
              <a:t> o </a:t>
            </a:r>
            <a:r>
              <a:rPr lang="en-GB" sz="1800" u="sng">
                <a:solidFill>
                  <a:schemeClr val="hlink"/>
                </a:solidFill>
                <a:latin typeface="Helvetica Neue Light"/>
                <a:ea typeface="Helvetica Neue Light"/>
                <a:cs typeface="Helvetica Neue Light"/>
                <a:sym typeface="Helvetica Neue Light"/>
                <a:hlinkClick r:id="rId11"/>
              </a:rPr>
              <a:t>Atom</a:t>
            </a:r>
            <a:r>
              <a:rPr lang="en-GB" sz="1800">
                <a:solidFill>
                  <a:srgbClr val="333333"/>
                </a:solidFill>
                <a:latin typeface="Helvetica Neue Light"/>
                <a:ea typeface="Helvetica Neue Light"/>
                <a:cs typeface="Helvetica Neue Light"/>
                <a:sym typeface="Helvetica Neue Light"/>
              </a:rPr>
              <a:t>.</a:t>
            </a:r>
            <a:endParaRPr sz="1800">
              <a:solidFill>
                <a:srgbClr val="333333"/>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Framework CSS: </a:t>
            </a:r>
            <a:r>
              <a:rPr lang="en-GB" sz="1800" u="sng">
                <a:solidFill>
                  <a:schemeClr val="hlink"/>
                </a:solidFill>
                <a:latin typeface="Helvetica Neue Light"/>
                <a:ea typeface="Helvetica Neue Light"/>
                <a:cs typeface="Helvetica Neue Light"/>
                <a:sym typeface="Helvetica Neue Light"/>
                <a:hlinkClick r:id="rId12"/>
              </a:rPr>
              <a:t>Bootstrap 4</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13"/>
              </a:rPr>
              <a:t>Bootstrap 5</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14"/>
              </a:rPr>
              <a:t>Bulma</a:t>
            </a:r>
            <a:r>
              <a:rPr lang="en-GB" sz="1800">
                <a:solidFill>
                  <a:srgbClr val="333333"/>
                </a:solidFill>
                <a:latin typeface="Helvetica Neue Light"/>
                <a:ea typeface="Helvetica Neue Light"/>
                <a:cs typeface="Helvetica Neue Light"/>
                <a:sym typeface="Helvetica Neue Light"/>
              </a:rPr>
              <a:t> o </a:t>
            </a:r>
            <a:r>
              <a:rPr lang="en-GB" sz="1800" u="sng">
                <a:solidFill>
                  <a:schemeClr val="hlink"/>
                </a:solidFill>
                <a:latin typeface="Helvetica Neue Light"/>
                <a:ea typeface="Helvetica Neue Light"/>
                <a:cs typeface="Helvetica Neue Light"/>
                <a:sym typeface="Helvetica Neue Light"/>
                <a:hlinkClick r:id="rId15"/>
              </a:rPr>
              <a:t>Milligram</a:t>
            </a:r>
            <a:r>
              <a:rPr lang="en-GB" sz="1800">
                <a:solidFill>
                  <a:srgbClr val="333333"/>
                </a:solidFill>
                <a:latin typeface="Helvetica Neue Light"/>
                <a:ea typeface="Helvetica Neue Light"/>
                <a:cs typeface="Helvetica Neue Light"/>
                <a:sym typeface="Helvetica Neue Light"/>
              </a:rPr>
              <a:t>.</a:t>
            </a:r>
            <a:endParaRPr sz="1800">
              <a:solidFill>
                <a:srgbClr val="333333"/>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u="sng">
                <a:solidFill>
                  <a:schemeClr val="hlink"/>
                </a:solidFill>
                <a:latin typeface="Helvetica Neue Light"/>
                <a:ea typeface="Helvetica Neue Light"/>
                <a:cs typeface="Helvetica Neue Light"/>
                <a:sym typeface="Helvetica Neue Light"/>
                <a:hlinkClick r:id="rId16"/>
              </a:rPr>
              <a:t>jQuery</a:t>
            </a:r>
            <a:r>
              <a:rPr lang="en-GB" sz="1800">
                <a:solidFill>
                  <a:srgbClr val="333333"/>
                </a:solidFill>
                <a:latin typeface="Helvetica Neue Light"/>
                <a:ea typeface="Helvetica Neue Light"/>
                <a:cs typeface="Helvetica Neue Light"/>
                <a:sym typeface="Helvetica Neue Light"/>
              </a:rPr>
              <a:t>.</a:t>
            </a:r>
            <a:endParaRPr sz="1600">
              <a:solidFill>
                <a:srgbClr val="333333"/>
              </a:solidFill>
              <a:latin typeface="Helvetica Neue Light"/>
              <a:ea typeface="Helvetica Neue Light"/>
              <a:cs typeface="Helvetica Neue Light"/>
              <a:sym typeface="Helvetica Neue Light"/>
            </a:endParaRPr>
          </a:p>
          <a:p>
            <a:pPr indent="-342900" lvl="0" marL="457200" rtl="0" algn="l">
              <a:lnSpc>
                <a:spcPct val="150000"/>
              </a:lnSpc>
              <a:spcBef>
                <a:spcPts val="0"/>
              </a:spcBef>
              <a:spcAft>
                <a:spcPts val="0"/>
              </a:spcAft>
              <a:buClr>
                <a:srgbClr val="3CEFAB"/>
              </a:buClr>
              <a:buSzPts val="1800"/>
              <a:buFont typeface="Helvetica Neue Light"/>
              <a:buChar char="●"/>
            </a:pPr>
            <a:r>
              <a:rPr lang="en-GB" sz="1800">
                <a:solidFill>
                  <a:srgbClr val="333333"/>
                </a:solidFill>
                <a:latin typeface="Helvetica Neue Light"/>
                <a:ea typeface="Helvetica Neue Light"/>
                <a:cs typeface="Helvetica Neue Light"/>
                <a:sym typeface="Helvetica Neue Light"/>
              </a:rPr>
              <a:t>Servidor Local: </a:t>
            </a:r>
            <a:r>
              <a:rPr lang="en-GB" sz="1800" u="sng">
                <a:solidFill>
                  <a:schemeClr val="hlink"/>
                </a:solidFill>
                <a:latin typeface="Helvetica Neue Light"/>
                <a:ea typeface="Helvetica Neue Light"/>
                <a:cs typeface="Helvetica Neue Light"/>
                <a:sym typeface="Helvetica Neue Light"/>
                <a:hlinkClick r:id="rId17"/>
              </a:rPr>
              <a:t>Live Server (VS Code)</a:t>
            </a:r>
            <a:r>
              <a:rPr lang="en-GB" sz="1800">
                <a:solidFill>
                  <a:srgbClr val="333333"/>
                </a:solidFill>
                <a:latin typeface="Helvetica Neue Light"/>
                <a:ea typeface="Helvetica Neue Light"/>
                <a:cs typeface="Helvetica Neue Light"/>
                <a:sym typeface="Helvetica Neue Light"/>
              </a:rPr>
              <a:t>, </a:t>
            </a:r>
            <a:r>
              <a:rPr lang="en-GB" sz="1800" u="sng">
                <a:solidFill>
                  <a:schemeClr val="hlink"/>
                </a:solidFill>
                <a:latin typeface="Helvetica Neue Light"/>
                <a:ea typeface="Helvetica Neue Light"/>
                <a:cs typeface="Helvetica Neue Light"/>
                <a:sym typeface="Helvetica Neue Light"/>
                <a:hlinkClick r:id="rId18"/>
              </a:rPr>
              <a:t>XAMPP</a:t>
            </a:r>
            <a:r>
              <a:rPr lang="en-GB" sz="1800">
                <a:solidFill>
                  <a:srgbClr val="333333"/>
                </a:solidFill>
                <a:latin typeface="Helvetica Neue Light"/>
                <a:ea typeface="Helvetica Neue Light"/>
                <a:cs typeface="Helvetica Neue Light"/>
                <a:sym typeface="Helvetica Neue Light"/>
              </a:rPr>
              <a:t> , </a:t>
            </a:r>
            <a:r>
              <a:rPr lang="en-GB" sz="1800" u="sng">
                <a:solidFill>
                  <a:schemeClr val="accent5"/>
                </a:solidFill>
                <a:latin typeface="Helvetica Neue Light"/>
                <a:ea typeface="Helvetica Neue Light"/>
                <a:cs typeface="Helvetica Neue Light"/>
                <a:sym typeface="Helvetica Neue Light"/>
                <a:hlinkClick r:id="rId19">
                  <a:extLst>
                    <a:ext uri="{A12FA001-AC4F-418D-AE19-62706E023703}">
                      <ahyp:hlinkClr val="tx"/>
                    </a:ext>
                  </a:extLst>
                </a:hlinkClick>
              </a:rPr>
              <a:t>WampServer</a:t>
            </a:r>
            <a:r>
              <a:rPr lang="en-GB" sz="1800">
                <a:solidFill>
                  <a:srgbClr val="333333"/>
                </a:solidFill>
                <a:latin typeface="Helvetica Neue Light"/>
                <a:ea typeface="Helvetica Neue Light"/>
                <a:cs typeface="Helvetica Neue Light"/>
                <a:sym typeface="Helvetica Neue Light"/>
              </a:rPr>
              <a:t>.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None/>
            </a:pPr>
            <a:r>
              <a:t/>
            </a:r>
            <a:endParaRPr sz="1800">
              <a:solidFill>
                <a:srgbClr val="333333"/>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2"/>
          <p:cNvSpPr txBox="1"/>
          <p:nvPr/>
        </p:nvSpPr>
        <p:spPr>
          <a:xfrm>
            <a:off x="0" y="92000"/>
            <a:ext cx="9144000" cy="7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EVOLUCIÓN DE JAVASCRIPT</a:t>
            </a:r>
            <a:endParaRPr i="1" sz="4500">
              <a:latin typeface="Anton"/>
              <a:ea typeface="Anton"/>
              <a:cs typeface="Anton"/>
              <a:sym typeface="Anton"/>
            </a:endParaRPr>
          </a:p>
        </p:txBody>
      </p:sp>
      <p:pic>
        <p:nvPicPr>
          <p:cNvPr id="360" name="Google Shape;360;p52"/>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361" name="Google Shape;361;p52"/>
          <p:cNvPicPr preferRelativeResize="0"/>
          <p:nvPr/>
        </p:nvPicPr>
        <p:blipFill>
          <a:blip r:embed="rId4">
            <a:alphaModFix/>
          </a:blip>
          <a:stretch>
            <a:fillRect/>
          </a:stretch>
        </p:blipFill>
        <p:spPr>
          <a:xfrm>
            <a:off x="1112088" y="353925"/>
            <a:ext cx="6919816" cy="3888450"/>
          </a:xfrm>
          <a:prstGeom prst="rect">
            <a:avLst/>
          </a:prstGeom>
          <a:noFill/>
          <a:ln>
            <a:noFill/>
          </a:ln>
        </p:spPr>
      </p:pic>
      <p:pic>
        <p:nvPicPr>
          <p:cNvPr id="362" name="Google Shape;362;p52"/>
          <p:cNvPicPr preferRelativeResize="0"/>
          <p:nvPr/>
        </p:nvPicPr>
        <p:blipFill rotWithShape="1">
          <a:blip r:embed="rId5">
            <a:alphaModFix/>
          </a:blip>
          <a:srcRect b="0" l="0" r="0" t="0"/>
          <a:stretch/>
        </p:blipFill>
        <p:spPr>
          <a:xfrm>
            <a:off x="7508162" y="92000"/>
            <a:ext cx="1634174" cy="639850"/>
          </a:xfrm>
          <a:prstGeom prst="rect">
            <a:avLst/>
          </a:prstGeom>
          <a:noFill/>
          <a:ln>
            <a:noFill/>
          </a:ln>
        </p:spPr>
      </p:pic>
      <p:sp>
        <p:nvSpPr>
          <p:cNvPr id="363" name="Google Shape;363;p52"/>
          <p:cNvSpPr txBox="1"/>
          <p:nvPr/>
        </p:nvSpPr>
        <p:spPr>
          <a:xfrm>
            <a:off x="107150" y="4296900"/>
            <a:ext cx="7401000" cy="71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600">
                <a:solidFill>
                  <a:schemeClr val="dk1"/>
                </a:solidFill>
                <a:highlight>
                  <a:schemeClr val="lt1"/>
                </a:highlight>
                <a:latin typeface="Helvetica Neue Light"/>
                <a:ea typeface="Helvetica Neue Light"/>
                <a:cs typeface="Helvetica Neue Light"/>
                <a:sym typeface="Helvetica Neue Light"/>
              </a:rPr>
              <a:t>La primera versión de JavaScript ES1 se lanzó en 1997 y el lenguaje fue cambiando con el tiempo. En el curso nos </a:t>
            </a:r>
            <a:r>
              <a:rPr lang="en-GB" sz="1600">
                <a:solidFill>
                  <a:schemeClr val="dk1"/>
                </a:solidFill>
                <a:highlight>
                  <a:schemeClr val="lt1"/>
                </a:highlight>
                <a:latin typeface="Helvetica Neue Light"/>
                <a:ea typeface="Helvetica Neue Light"/>
                <a:cs typeface="Helvetica Neue Light"/>
                <a:sym typeface="Helvetica Neue Light"/>
              </a:rPr>
              <a:t>focalizamos</a:t>
            </a:r>
            <a:r>
              <a:rPr lang="en-GB" sz="1600">
                <a:solidFill>
                  <a:schemeClr val="dk1"/>
                </a:solidFill>
                <a:highlight>
                  <a:schemeClr val="lt1"/>
                </a:highlight>
                <a:latin typeface="Helvetica Neue Light"/>
                <a:ea typeface="Helvetica Neue Light"/>
                <a:cs typeface="Helvetica Neue Light"/>
                <a:sym typeface="Helvetica Neue Light"/>
              </a:rPr>
              <a:t> en las versio</a:t>
            </a:r>
            <a:r>
              <a:rPr lang="en-GB" sz="1600">
                <a:solidFill>
                  <a:schemeClr val="dk1"/>
                </a:solidFill>
                <a:highlight>
                  <a:schemeClr val="lt1"/>
                </a:highlight>
                <a:latin typeface="Helvetica Neue Light"/>
                <a:ea typeface="Helvetica Neue Light"/>
                <a:cs typeface="Helvetica Neue Light"/>
                <a:sym typeface="Helvetica Neue Light"/>
              </a:rPr>
              <a:t>ne</a:t>
            </a:r>
            <a:r>
              <a:rPr lang="en-GB" sz="1600">
                <a:solidFill>
                  <a:schemeClr val="dk1"/>
                </a:solidFill>
                <a:highlight>
                  <a:schemeClr val="lt1"/>
                </a:highlight>
                <a:latin typeface="Helvetica Neue Light"/>
                <a:ea typeface="Helvetica Neue Light"/>
                <a:cs typeface="Helvetica Neue Light"/>
                <a:sym typeface="Helvetica Neue Light"/>
              </a:rPr>
              <a:t>s ES5 y ES6 </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7" name="Shape 367"/>
        <p:cNvGrpSpPr/>
        <p:nvPr/>
      </p:nvGrpSpPr>
      <p:grpSpPr>
        <a:xfrm>
          <a:off x="0" y="0"/>
          <a:ext cx="0" cy="0"/>
          <a:chOff x="0" y="0"/>
          <a:chExt cx="0" cy="0"/>
        </a:xfrm>
      </p:grpSpPr>
      <p:sp>
        <p:nvSpPr>
          <p:cNvPr id="368" name="Google Shape;368;p5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SINTAXIS Y CÓDIGO</a:t>
            </a:r>
            <a:endParaRPr i="1" sz="3600">
              <a:solidFill>
                <a:srgbClr val="E0FF00"/>
              </a:solidFill>
              <a:latin typeface="Anton"/>
              <a:ea typeface="Anton"/>
              <a:cs typeface="Anton"/>
              <a:sym typeface="Anto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54"/>
          <p:cNvSpPr txBox="1"/>
          <p:nvPr/>
        </p:nvSpPr>
        <p:spPr>
          <a:xfrm>
            <a:off x="1327800" y="1734450"/>
            <a:ext cx="64884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JavaScript tiene sus propias reglas para la sintaxis, aunque respeta los estándares de muchos lenguajes de programación lógicos. </a:t>
            </a:r>
            <a:r>
              <a:rPr lang="en-GB" sz="2000">
                <a:solidFill>
                  <a:schemeClr val="dk1"/>
                </a:solidFill>
                <a:highlight>
                  <a:srgbClr val="E0FF00"/>
                </a:highlight>
                <a:latin typeface="Helvetica Neue Light"/>
                <a:ea typeface="Helvetica Neue Light"/>
                <a:cs typeface="Helvetica Neue Light"/>
                <a:sym typeface="Helvetica Neue Light"/>
              </a:rPr>
              <a:t>Existen dos maneras de escribir código en JavaScript.</a:t>
            </a:r>
            <a:endParaRPr sz="2000">
              <a:highlight>
                <a:srgbClr val="E0FF00"/>
              </a:highlight>
              <a:latin typeface="Helvetica Neue Light"/>
              <a:ea typeface="Helvetica Neue Light"/>
              <a:cs typeface="Helvetica Neue Light"/>
              <a:sym typeface="Helvetica Neue Light"/>
            </a:endParaRPr>
          </a:p>
        </p:txBody>
      </p:sp>
      <p:sp>
        <p:nvSpPr>
          <p:cNvPr id="374" name="Google Shape;374;p54"/>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CÓDIGO JAVASCRIPT</a:t>
            </a:r>
            <a:endParaRPr i="1" sz="4500">
              <a:latin typeface="Anton"/>
              <a:ea typeface="Anton"/>
              <a:cs typeface="Anton"/>
              <a:sym typeface="Anton"/>
            </a:endParaRPr>
          </a:p>
        </p:txBody>
      </p:sp>
      <p:pic>
        <p:nvPicPr>
          <p:cNvPr id="375" name="Google Shape;375;p5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79" name="Shape 379"/>
        <p:cNvGrpSpPr/>
        <p:nvPr/>
      </p:nvGrpSpPr>
      <p:grpSpPr>
        <a:xfrm>
          <a:off x="0" y="0"/>
          <a:ext cx="0" cy="0"/>
          <a:chOff x="0" y="0"/>
          <a:chExt cx="0" cy="0"/>
        </a:xfrm>
      </p:grpSpPr>
      <p:sp>
        <p:nvSpPr>
          <p:cNvPr id="380" name="Google Shape;380;p55"/>
          <p:cNvSpPr txBox="1"/>
          <p:nvPr/>
        </p:nvSpPr>
        <p:spPr>
          <a:xfrm>
            <a:off x="1946100" y="1727515"/>
            <a:ext cx="6220800" cy="11679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Dentro de un archivo html, entre medio de las etiquetas </a:t>
            </a:r>
            <a:r>
              <a:rPr b="1" lang="en-GB" sz="2000">
                <a:highlight>
                  <a:srgbClr val="E0FF00"/>
                </a:highlight>
                <a:latin typeface="Helvetica Neue"/>
                <a:ea typeface="Helvetica Neue"/>
                <a:cs typeface="Helvetica Neue"/>
                <a:sym typeface="Helvetica Neue"/>
              </a:rPr>
              <a:t>&lt;script&gt;</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Ejemplo: </a:t>
            </a:r>
            <a:br>
              <a:rPr lang="en-GB" sz="2000">
                <a:latin typeface="Helvetica Neue Light"/>
                <a:ea typeface="Helvetica Neue Light"/>
                <a:cs typeface="Helvetica Neue Light"/>
                <a:sym typeface="Helvetica Neue Light"/>
              </a:rPr>
            </a:br>
            <a:br>
              <a:rPr lang="en-GB" sz="2000">
                <a:latin typeface="Helvetica Neue Light"/>
                <a:ea typeface="Helvetica Neue Light"/>
                <a:cs typeface="Helvetica Neue Light"/>
                <a:sym typeface="Helvetica Neue Light"/>
              </a:rPr>
            </a:br>
            <a:endParaRPr>
              <a:latin typeface="Helvetica Neue Light"/>
              <a:ea typeface="Helvetica Neue Light"/>
              <a:cs typeface="Helvetica Neue Light"/>
              <a:sym typeface="Helvetica Neue Light"/>
            </a:endParaRPr>
          </a:p>
        </p:txBody>
      </p:sp>
      <p:sp>
        <p:nvSpPr>
          <p:cNvPr id="381" name="Google Shape;381;p55"/>
          <p:cNvSpPr txBox="1"/>
          <p:nvPr/>
        </p:nvSpPr>
        <p:spPr>
          <a:xfrm>
            <a:off x="1461600" y="449850"/>
            <a:ext cx="62208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382" name="Google Shape;382;p5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83" name="Google Shape;383;p55"/>
          <p:cNvSpPr txBox="1"/>
          <p:nvPr/>
        </p:nvSpPr>
        <p:spPr>
          <a:xfrm>
            <a:off x="1582300" y="275255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Aquí se escribe el código JS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17" name="Shape 117"/>
        <p:cNvGrpSpPr/>
        <p:nvPr/>
      </p:nvGrpSpPr>
      <p:grpSpPr>
        <a:xfrm>
          <a:off x="0" y="0"/>
          <a:ext cx="0" cy="0"/>
          <a:chOff x="0" y="0"/>
          <a:chExt cx="0" cy="0"/>
        </a:xfrm>
      </p:grpSpPr>
      <p:sp>
        <p:nvSpPr>
          <p:cNvPr id="118" name="Google Shape;118;p29"/>
          <p:cNvSpPr txBox="1"/>
          <p:nvPr/>
        </p:nvSpPr>
        <p:spPr>
          <a:xfrm>
            <a:off x="1398000" y="552325"/>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PRESENTACIÓN DE ESTUDIANTES</a:t>
            </a:r>
            <a:endParaRPr b="0" i="1" sz="3600" u="none" cap="none" strike="noStrike">
              <a:solidFill>
                <a:srgbClr val="121212"/>
              </a:solidFill>
              <a:latin typeface="Anton"/>
              <a:ea typeface="Anton"/>
              <a:cs typeface="Anton"/>
              <a:sym typeface="Anton"/>
            </a:endParaRPr>
          </a:p>
        </p:txBody>
      </p:sp>
      <p:sp>
        <p:nvSpPr>
          <p:cNvPr id="119" name="Google Shape;119;p29"/>
          <p:cNvSpPr txBox="1"/>
          <p:nvPr/>
        </p:nvSpPr>
        <p:spPr>
          <a:xfrm>
            <a:off x="4310850" y="1317000"/>
            <a:ext cx="3516300" cy="2766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100"/>
              <a:buFont typeface="Arial"/>
              <a:buNone/>
            </a:pPr>
            <a:r>
              <a:rPr b="0" i="0" lang="en-GB" sz="2400" u="none" cap="none" strike="noStrike">
                <a:solidFill>
                  <a:srgbClr val="222222"/>
                </a:solidFill>
                <a:latin typeface="Helvetica Neue"/>
                <a:ea typeface="Helvetica Neue"/>
                <a:cs typeface="Helvetica Neue"/>
                <a:sym typeface="Helvetica Neue"/>
              </a:rPr>
              <a:t>Por encuestas de Zoom:</a:t>
            </a:r>
            <a:endParaRPr b="0" i="0" sz="2400" u="none" cap="none" strike="noStrike">
              <a:solidFill>
                <a:srgbClr val="222222"/>
              </a:solidFill>
              <a:latin typeface="Helvetica Neue"/>
              <a:ea typeface="Helvetica Neue"/>
              <a:cs typeface="Helvetica Neue"/>
              <a:sym typeface="Helvetica Neue"/>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País</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Conocimientos previos en</a:t>
            </a:r>
            <a:r>
              <a:rPr lang="en-GB" sz="1800">
                <a:solidFill>
                  <a:srgbClr val="222222"/>
                </a:solidFill>
                <a:latin typeface="Helvetica Neue Light"/>
                <a:ea typeface="Helvetica Neue Light"/>
                <a:cs typeface="Helvetica Neue Light"/>
                <a:sym typeface="Helvetica Neue Light"/>
              </a:rPr>
              <a:t> HTML, CSS y programación.</a:t>
            </a:r>
            <a:endParaRPr b="0" i="0" sz="1800" u="none" cap="none" strike="noStrike">
              <a:solidFill>
                <a:srgbClr val="222222"/>
              </a:solidFill>
              <a:latin typeface="Helvetica Neue Light"/>
              <a:ea typeface="Helvetica Neue Light"/>
              <a:cs typeface="Helvetica Neue Light"/>
              <a:sym typeface="Helvetica Neue Light"/>
            </a:endParaRPr>
          </a:p>
          <a:p>
            <a:pPr indent="-342900" lvl="0" marL="457200" marR="0" rtl="0" algn="just">
              <a:lnSpc>
                <a:spcPct val="100000"/>
              </a:lnSpc>
              <a:spcBef>
                <a:spcPts val="0"/>
              </a:spcBef>
              <a:spcAft>
                <a:spcPts val="0"/>
              </a:spcAft>
              <a:buClr>
                <a:srgbClr val="222222"/>
              </a:buClr>
              <a:buSzPts val="1800"/>
              <a:buFont typeface="Helvetica Neue Light"/>
              <a:buAutoNum type="arabicPeriod"/>
            </a:pPr>
            <a:r>
              <a:rPr b="0" i="0" lang="en-GB" sz="1800" u="none" cap="none" strike="noStrike">
                <a:solidFill>
                  <a:srgbClr val="222222"/>
                </a:solidFill>
                <a:latin typeface="Helvetica Neue Light"/>
                <a:ea typeface="Helvetica Neue Light"/>
                <a:cs typeface="Helvetica Neue Light"/>
                <a:sym typeface="Helvetica Neue Light"/>
              </a:rPr>
              <a:t>¿Por qué elegiste el curso?</a:t>
            </a:r>
            <a:endParaRPr b="0" i="0" sz="2400" u="none" cap="none" strike="noStrike">
              <a:solidFill>
                <a:srgbClr val="222222"/>
              </a:solidFill>
              <a:latin typeface="Helvetica Neue Light"/>
              <a:ea typeface="Helvetica Neue Light"/>
              <a:cs typeface="Helvetica Neue Light"/>
              <a:sym typeface="Helvetica Neue Light"/>
            </a:endParaRPr>
          </a:p>
        </p:txBody>
      </p:sp>
      <p:sp>
        <p:nvSpPr>
          <p:cNvPr id="120" name="Google Shape;120;p29"/>
          <p:cNvSpPr/>
          <p:nvPr/>
        </p:nvSpPr>
        <p:spPr>
          <a:xfrm>
            <a:off x="1585225" y="1716364"/>
            <a:ext cx="1533000" cy="15330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21" name="Google Shape;121;p29"/>
          <p:cNvPicPr preferRelativeResize="0"/>
          <p:nvPr/>
        </p:nvPicPr>
        <p:blipFill rotWithShape="1">
          <a:blip r:embed="rId3">
            <a:alphaModFix/>
          </a:blip>
          <a:srcRect b="0" l="0" r="0" t="0"/>
          <a:stretch/>
        </p:blipFill>
        <p:spPr>
          <a:xfrm>
            <a:off x="1657621" y="1762239"/>
            <a:ext cx="1549155" cy="1549151"/>
          </a:xfrm>
          <a:prstGeom prst="rect">
            <a:avLst/>
          </a:prstGeom>
          <a:noFill/>
          <a:ln>
            <a:noFill/>
          </a:ln>
        </p:spPr>
      </p:pic>
      <p:pic>
        <p:nvPicPr>
          <p:cNvPr id="122" name="Google Shape;122;p2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pic>
        <p:nvPicPr>
          <p:cNvPr id="123" name="Google Shape;123;p29"/>
          <p:cNvPicPr preferRelativeResize="0"/>
          <p:nvPr/>
        </p:nvPicPr>
        <p:blipFill rotWithShape="1">
          <a:blip r:embed="rId5">
            <a:alphaModFix/>
          </a:blip>
          <a:srcRect b="0" l="-28965" r="0" t="-28965"/>
          <a:stretch/>
        </p:blipFill>
        <p:spPr>
          <a:xfrm>
            <a:off x="4468288" y="3711625"/>
            <a:ext cx="657225" cy="485775"/>
          </a:xfrm>
          <a:prstGeom prst="rect">
            <a:avLst/>
          </a:prstGeom>
          <a:noFill/>
          <a:ln>
            <a:noFill/>
          </a:ln>
          <a:effectLst>
            <a:outerShdw blurRad="57150" rotWithShape="0" algn="bl" dir="5400000" dist="19050">
              <a:srgbClr val="000000">
                <a:alpha val="49410"/>
              </a:srgbClr>
            </a:outerShdw>
            <a:reflection blurRad="0" dir="5400000" dist="38100" endA="0" endPos="30000" fadeDir="5400012" kx="0" rotWithShape="0" algn="bl" stPos="0" sy="-100000" ky="0"/>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87" name="Shape 387"/>
        <p:cNvGrpSpPr/>
        <p:nvPr/>
      </p:nvGrpSpPr>
      <p:grpSpPr>
        <a:xfrm>
          <a:off x="0" y="0"/>
          <a:ext cx="0" cy="0"/>
          <a:chOff x="0" y="0"/>
          <a:chExt cx="0" cy="0"/>
        </a:xfrm>
      </p:grpSpPr>
      <p:sp>
        <p:nvSpPr>
          <p:cNvPr id="388" name="Google Shape;388;p56"/>
          <p:cNvSpPr txBox="1"/>
          <p:nvPr/>
        </p:nvSpPr>
        <p:spPr>
          <a:xfrm>
            <a:off x="1850850" y="2118975"/>
            <a:ext cx="6220800" cy="1674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highlight>
                  <a:srgbClr val="E0FF00"/>
                </a:highlight>
                <a:latin typeface="Helvetica Neue Light"/>
                <a:ea typeface="Helvetica Neue Light"/>
                <a:cs typeface="Helvetica Neue Light"/>
                <a:sym typeface="Helvetica Neue Light"/>
              </a:rPr>
              <a:t>En un archivo individual con </a:t>
            </a:r>
            <a:r>
              <a:rPr b="1" lang="en-GB" sz="2000">
                <a:highlight>
                  <a:srgbClr val="E0FF00"/>
                </a:highlight>
                <a:latin typeface="Helvetica Neue"/>
                <a:ea typeface="Helvetica Neue"/>
                <a:cs typeface="Helvetica Neue"/>
                <a:sym typeface="Helvetica Neue"/>
              </a:rPr>
              <a:t>extensión .js</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Ejemplo: mi-archivo.js</a:t>
            </a:r>
            <a:br>
              <a:rPr lang="en-GB" sz="2000">
                <a:latin typeface="Helvetica Neue Light"/>
                <a:ea typeface="Helvetica Neue Light"/>
                <a:cs typeface="Helvetica Neue Light"/>
                <a:sym typeface="Helvetica Neue Light"/>
              </a:rPr>
            </a:b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i="1" lang="en-GB" sz="2000">
                <a:latin typeface="Helvetica Neue Light"/>
                <a:ea typeface="Helvetica Neue Light"/>
                <a:cs typeface="Helvetica Neue Light"/>
                <a:sym typeface="Helvetica Neue Light"/>
              </a:rPr>
              <a:t>Recuerda no utilizar espacios ni mayúsculas en los nombres de archivo. </a:t>
            </a:r>
            <a:endParaRPr i="1"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Clr>
                <a:schemeClr val="dk1"/>
              </a:buClr>
              <a:buSzPts val="1100"/>
              <a:buFont typeface="Arial"/>
              <a:buNone/>
            </a:pPr>
            <a:r>
              <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a:latin typeface="Helvetica Neue Light"/>
              <a:ea typeface="Helvetica Neue Light"/>
              <a:cs typeface="Helvetica Neue Light"/>
              <a:sym typeface="Helvetica Neue Light"/>
            </a:endParaRPr>
          </a:p>
        </p:txBody>
      </p:sp>
      <p:sp>
        <p:nvSpPr>
          <p:cNvPr id="389" name="Google Shape;389;p56"/>
          <p:cNvSpPr txBox="1"/>
          <p:nvPr/>
        </p:nvSpPr>
        <p:spPr>
          <a:xfrm>
            <a:off x="1461600" y="901000"/>
            <a:ext cx="62208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¿CÓMO ESCRIBIR CÓDIGO JS?</a:t>
            </a:r>
            <a:endParaRPr i="1" sz="4000">
              <a:latin typeface="Anton"/>
              <a:ea typeface="Anton"/>
              <a:cs typeface="Anton"/>
              <a:sym typeface="Anton"/>
            </a:endParaRPr>
          </a:p>
        </p:txBody>
      </p:sp>
      <p:pic>
        <p:nvPicPr>
          <p:cNvPr id="390" name="Google Shape;390;p5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391" name="Google Shape;391;p56"/>
          <p:cNvSpPr txBox="1"/>
          <p:nvPr/>
        </p:nvSpPr>
        <p:spPr>
          <a:xfrm>
            <a:off x="1793650" y="3714775"/>
            <a:ext cx="6501900" cy="4524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 </a:t>
            </a:r>
            <a:r>
              <a:rPr i="1" lang="en-GB" sz="1600">
                <a:solidFill>
                  <a:srgbClr val="50FA7B"/>
                </a:solidFill>
                <a:latin typeface="Consolas"/>
                <a:ea typeface="Consolas"/>
                <a:cs typeface="Consolas"/>
                <a:sym typeface="Consolas"/>
              </a:rPr>
              <a:t>src</a:t>
            </a:r>
            <a:r>
              <a:rPr lang="en-GB" sz="1600">
                <a:solidFill>
                  <a:srgbClr val="FF79C6"/>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js/main.js</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&gt;&lt;/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395" name="Shape 395"/>
        <p:cNvGrpSpPr/>
        <p:nvPr/>
      </p:nvGrpSpPr>
      <p:grpSpPr>
        <a:xfrm>
          <a:off x="0" y="0"/>
          <a:ext cx="0" cy="0"/>
          <a:chOff x="0" y="0"/>
          <a:chExt cx="0" cy="0"/>
        </a:xfrm>
      </p:grpSpPr>
      <p:sp>
        <p:nvSpPr>
          <p:cNvPr id="396" name="Google Shape;396;p57"/>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SINTAXIS: REGLAS BÁSICAS</a:t>
            </a:r>
            <a:endParaRPr i="1" sz="4000">
              <a:latin typeface="Anton"/>
              <a:ea typeface="Anton"/>
              <a:cs typeface="Anton"/>
              <a:sym typeface="Anton"/>
            </a:endParaRPr>
          </a:p>
        </p:txBody>
      </p:sp>
      <p:sp>
        <p:nvSpPr>
          <p:cNvPr id="397" name="Google Shape;397;p57"/>
          <p:cNvSpPr txBox="1"/>
          <p:nvPr/>
        </p:nvSpPr>
        <p:spPr>
          <a:xfrm>
            <a:off x="1061400" y="1626025"/>
            <a:ext cx="7021200" cy="16746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No se tienen en cuenta los espacios en blanco y las nuevas líneas (al igual que HTML).</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Se distinguen las mayúsculas y minúsculas.</a:t>
            </a:r>
            <a:endParaRPr sz="2000">
              <a:latin typeface="Helvetica Neue Light"/>
              <a:ea typeface="Helvetica Neue Light"/>
              <a:cs typeface="Helvetica Neue Light"/>
              <a:sym typeface="Helvetica Neue Light"/>
            </a:endParaRPr>
          </a:p>
          <a:p>
            <a:pPr indent="-355600" lvl="0" marL="457200" rtl="0" algn="l">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Se pueden incluir bloques de comentarios:</a:t>
            </a:r>
            <a:endParaRPr sz="2000">
              <a:latin typeface="Helvetica Neue Light"/>
              <a:ea typeface="Helvetica Neue Light"/>
              <a:cs typeface="Helvetica Neue Light"/>
              <a:sym typeface="Helvetica Neue Light"/>
            </a:endParaRPr>
          </a:p>
        </p:txBody>
      </p:sp>
      <p:sp>
        <p:nvSpPr>
          <p:cNvPr id="398" name="Google Shape;398;p57"/>
          <p:cNvSpPr txBox="1"/>
          <p:nvPr/>
        </p:nvSpPr>
        <p:spPr>
          <a:xfrm>
            <a:off x="1321050" y="3402725"/>
            <a:ext cx="6501900" cy="1567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simple: una línea</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a:t>
            </a:r>
            <a:r>
              <a:rPr lang="en-GB" sz="1600">
                <a:solidFill>
                  <a:srgbClr val="6272A4"/>
                </a:solidFill>
                <a:latin typeface="Consolas"/>
                <a:ea typeface="Consolas"/>
                <a:cs typeface="Consolas"/>
                <a:sym typeface="Consolas"/>
              </a:rPr>
              <a:t>línea I</a:t>
            </a:r>
            <a:endParaRPr sz="1600">
              <a:solidFill>
                <a:srgbClr val="6272A4"/>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Comentario de más de una línea II </a:t>
            </a:r>
            <a:r>
              <a:rPr lang="en-GB" sz="1600">
                <a:solidFill>
                  <a:srgbClr val="6272A4"/>
                </a:solidFill>
                <a:latin typeface="Consolas"/>
                <a:ea typeface="Consolas"/>
                <a:cs typeface="Consolas"/>
                <a:sym typeface="Consolas"/>
              </a:rPr>
              <a:t>*/</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399" name="Google Shape;399;p57"/>
          <p:cNvPicPr preferRelativeResize="0"/>
          <p:nvPr/>
        </p:nvPicPr>
        <p:blipFill>
          <a:blip r:embed="rId3">
            <a:alphaModFix/>
          </a:blip>
          <a:stretch>
            <a:fillRect/>
          </a:stretch>
        </p:blipFill>
        <p:spPr>
          <a:xfrm>
            <a:off x="7615550" y="4719150"/>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03" name="Shape 403"/>
        <p:cNvGrpSpPr/>
        <p:nvPr/>
      </p:nvGrpSpPr>
      <p:grpSpPr>
        <a:xfrm>
          <a:off x="0" y="0"/>
          <a:ext cx="0" cy="0"/>
          <a:chOff x="0" y="0"/>
          <a:chExt cx="0" cy="0"/>
        </a:xfrm>
      </p:grpSpPr>
      <p:sp>
        <p:nvSpPr>
          <p:cNvPr id="404" name="Google Shape;404;p58"/>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SINTAXIS: PALABRAS RESERVADAS</a:t>
            </a:r>
            <a:endParaRPr i="1" sz="4000">
              <a:latin typeface="Anton"/>
              <a:ea typeface="Anton"/>
              <a:cs typeface="Anton"/>
              <a:sym typeface="Anton"/>
            </a:endParaRPr>
          </a:p>
        </p:txBody>
      </p:sp>
      <p:pic>
        <p:nvPicPr>
          <p:cNvPr id="405" name="Google Shape;405;p5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06" name="Google Shape;406;p58"/>
          <p:cNvSpPr txBox="1"/>
          <p:nvPr/>
        </p:nvSpPr>
        <p:spPr>
          <a:xfrm>
            <a:off x="1089650" y="1583950"/>
            <a:ext cx="7021200" cy="1674600"/>
          </a:xfrm>
          <a:prstGeom prst="rect">
            <a:avLst/>
          </a:prstGeom>
          <a:noFill/>
          <a:ln>
            <a:noFill/>
          </a:ln>
        </p:spPr>
        <p:txBody>
          <a:bodyPr anchorCtr="0" anchor="t" bIns="91425" lIns="91425" spcFirstLastPara="1" rIns="91425" wrap="square" tIns="91425">
            <a:noAutofit/>
          </a:bodyPr>
          <a:lstStyle/>
          <a:p>
            <a:pPr indent="-355600" lvl="0" marL="457200" rtl="0" algn="just">
              <a:lnSpc>
                <a:spcPct val="115000"/>
              </a:lnSpc>
              <a:spcBef>
                <a:spcPts val="0"/>
              </a:spcBef>
              <a:spcAft>
                <a:spcPts val="0"/>
              </a:spcAft>
              <a:buClr>
                <a:srgbClr val="3CEFAB"/>
              </a:buClr>
              <a:buSzPts val="2000"/>
              <a:buFont typeface="Didact Gothic"/>
              <a:buChar char="●"/>
            </a:pPr>
            <a:r>
              <a:rPr lang="en-GB" sz="2000">
                <a:latin typeface="Helvetica Neue Light"/>
                <a:ea typeface="Helvetica Neue Light"/>
                <a:cs typeface="Helvetica Neue Light"/>
                <a:sym typeface="Helvetica Neue Light"/>
              </a:rPr>
              <a:t>Palabras reservadas: son las palabras que se utilizan para construir las sentencias de JavaScript y que por tanto no pueden ser utilizadas libremente. </a:t>
            </a:r>
            <a:br>
              <a:rPr lang="en-GB" sz="2000">
                <a:latin typeface="Helvetica Neue Light"/>
                <a:ea typeface="Helvetica Neue Light"/>
                <a:cs typeface="Helvetica Neue Light"/>
                <a:sym typeface="Helvetica Neue Light"/>
              </a:rPr>
            </a:br>
            <a:r>
              <a:rPr lang="en-GB" sz="2000">
                <a:latin typeface="Helvetica Neue Light"/>
                <a:ea typeface="Helvetica Neue Light"/>
                <a:cs typeface="Helvetica Neue Light"/>
                <a:sym typeface="Helvetica Neue Light"/>
              </a:rPr>
              <a:t>Las palabras actualmente reservadas por JavaScript son: </a:t>
            </a:r>
            <a:endParaRPr sz="2000">
              <a:latin typeface="Helvetica Neue Light"/>
              <a:ea typeface="Helvetica Neue Light"/>
              <a:cs typeface="Helvetica Neue Light"/>
              <a:sym typeface="Helvetica Neue Light"/>
            </a:endParaRPr>
          </a:p>
        </p:txBody>
      </p:sp>
      <p:sp>
        <p:nvSpPr>
          <p:cNvPr id="407" name="Google Shape;407;p58"/>
          <p:cNvSpPr txBox="1"/>
          <p:nvPr/>
        </p:nvSpPr>
        <p:spPr>
          <a:xfrm>
            <a:off x="1422200" y="3169150"/>
            <a:ext cx="6356100" cy="1307700"/>
          </a:xfrm>
          <a:prstGeom prst="rect">
            <a:avLst/>
          </a:prstGeom>
          <a:noFill/>
          <a:ln>
            <a:noFill/>
          </a:ln>
        </p:spPr>
        <p:txBody>
          <a:bodyPr anchorCtr="0" anchor="t" bIns="180000" lIns="180000" spcFirstLastPara="1" rIns="180000" wrap="square" tIns="180000">
            <a:noAutofit/>
          </a:bodyPr>
          <a:lstStyle/>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break, case, catch, continue, default, </a:t>
            </a:r>
            <a:r>
              <a:rPr lang="en-GB" sz="1600">
                <a:solidFill>
                  <a:srgbClr val="8215BC"/>
                </a:solidFill>
                <a:latin typeface="Courier New"/>
                <a:ea typeface="Courier New"/>
                <a:cs typeface="Courier New"/>
                <a:sym typeface="Courier New"/>
              </a:rPr>
              <a:t>let</a:t>
            </a:r>
            <a:endParaRPr sz="1600">
              <a:solidFill>
                <a:srgbClr val="8215BC"/>
              </a:solidFill>
              <a:latin typeface="Courier New"/>
              <a:ea typeface="Courier New"/>
              <a:cs typeface="Courier New"/>
              <a:sym typeface="Courier New"/>
            </a:endParaRPr>
          </a:p>
          <a:p>
            <a:pPr indent="0" lvl="0" marL="0" rtl="0" algn="just">
              <a:lnSpc>
                <a:spcPct val="115000"/>
              </a:lnSpc>
              <a:spcBef>
                <a:spcPts val="0"/>
              </a:spcBef>
              <a:spcAft>
                <a:spcPts val="0"/>
              </a:spcAft>
              <a:buClr>
                <a:schemeClr val="dk1"/>
              </a:buClr>
              <a:buSzPts val="1100"/>
              <a:buFont typeface="Arial"/>
              <a:buNone/>
            </a:pPr>
            <a:r>
              <a:rPr lang="en-GB" sz="1600">
                <a:solidFill>
                  <a:srgbClr val="8215BC"/>
                </a:solidFill>
                <a:latin typeface="Courier New"/>
                <a:ea typeface="Courier New"/>
                <a:cs typeface="Courier New"/>
                <a:sym typeface="Courier New"/>
              </a:rPr>
              <a:t>delete, do, else, finally, for, function, if, in, instanceof, new, return, switch, this, throw, try, typeof, var, void, while, with, etc</a:t>
            </a:r>
            <a:r>
              <a:rPr lang="en-GB" sz="1600">
                <a:solidFill>
                  <a:srgbClr val="FF79C6"/>
                </a:solidFill>
                <a:latin typeface="Courier New"/>
                <a:ea typeface="Courier New"/>
                <a:cs typeface="Courier New"/>
                <a:sym typeface="Courier New"/>
              </a:rPr>
              <a:t>.</a:t>
            </a:r>
            <a:endParaRPr sz="1600">
              <a:solidFill>
                <a:srgbClr val="FF79C6"/>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1" name="Shape 411"/>
        <p:cNvGrpSpPr/>
        <p:nvPr/>
      </p:nvGrpSpPr>
      <p:grpSpPr>
        <a:xfrm>
          <a:off x="0" y="0"/>
          <a:ext cx="0" cy="0"/>
          <a:chOff x="0" y="0"/>
          <a:chExt cx="0" cy="0"/>
        </a:xfrm>
      </p:grpSpPr>
      <p:sp>
        <p:nvSpPr>
          <p:cNvPr id="412" name="Google Shape;412;p5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VARIABLES Y VALORES</a:t>
            </a:r>
            <a:endParaRPr i="1" sz="3600">
              <a:solidFill>
                <a:srgbClr val="E0FF00"/>
              </a:solidFill>
              <a:latin typeface="Anton"/>
              <a:ea typeface="Anton"/>
              <a:cs typeface="Anton"/>
              <a:sym typeface="Anton"/>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16" name="Shape 416"/>
        <p:cNvGrpSpPr/>
        <p:nvPr/>
      </p:nvGrpSpPr>
      <p:grpSpPr>
        <a:xfrm>
          <a:off x="0" y="0"/>
          <a:ext cx="0" cy="0"/>
          <a:chOff x="0" y="0"/>
          <a:chExt cx="0" cy="0"/>
        </a:xfrm>
      </p:grpSpPr>
      <p:sp>
        <p:nvSpPr>
          <p:cNvPr id="417" name="Google Shape;417;p60"/>
          <p:cNvSpPr txBox="1"/>
          <p:nvPr/>
        </p:nvSpPr>
        <p:spPr>
          <a:xfrm>
            <a:off x="999075" y="4650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VARIABLES</a:t>
            </a:r>
            <a:endParaRPr i="1" sz="4000">
              <a:latin typeface="Anton"/>
              <a:ea typeface="Anton"/>
              <a:cs typeface="Anton"/>
              <a:sym typeface="Anton"/>
            </a:endParaRPr>
          </a:p>
        </p:txBody>
      </p:sp>
      <p:pic>
        <p:nvPicPr>
          <p:cNvPr id="418" name="Google Shape;418;p6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19" name="Google Shape;419;p60"/>
          <p:cNvSpPr txBox="1"/>
          <p:nvPr/>
        </p:nvSpPr>
        <p:spPr>
          <a:xfrm>
            <a:off x="321450" y="1405800"/>
            <a:ext cx="3750600" cy="29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latin typeface="Helvetica Neue Light"/>
                <a:ea typeface="Helvetica Neue Light"/>
                <a:cs typeface="Helvetica Neue Light"/>
                <a:sym typeface="Helvetica Neue Light"/>
              </a:rPr>
              <a:t>Una variable es un espacio reservado en la memoria que, como su nombre indica, puede cambiar de contenido a lo largo de la ejecución de un programa. Podemos almacenar un número, un texto, un listado de números, etcétera. </a:t>
            </a:r>
            <a:endParaRPr sz="2000">
              <a:latin typeface="Helvetica Neue Light"/>
              <a:ea typeface="Helvetica Neue Light"/>
              <a:cs typeface="Helvetica Neue Light"/>
              <a:sym typeface="Helvetica Neue Light"/>
            </a:endParaRPr>
          </a:p>
        </p:txBody>
      </p:sp>
      <p:sp>
        <p:nvSpPr>
          <p:cNvPr id="420" name="Google Shape;420;p60"/>
          <p:cNvSpPr txBox="1"/>
          <p:nvPr/>
        </p:nvSpPr>
        <p:spPr>
          <a:xfrm>
            <a:off x="4214825" y="1377750"/>
            <a:ext cx="4679100" cy="29892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ES5. </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var</a:t>
            </a:r>
            <a:r>
              <a:rPr lang="en-GB" sz="1600">
                <a:solidFill>
                  <a:srgbClr val="F8F8F2"/>
                </a:solidFill>
                <a:latin typeface="Consolas"/>
                <a:ea typeface="Consolas"/>
                <a:cs typeface="Consolas"/>
                <a:sym typeface="Consolas"/>
              </a:rPr>
              <a:t> nombreVariable1;</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//Declaración de variable ES6.</a:t>
            </a:r>
            <a:endParaRPr sz="16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nombreVariable2;</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const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LENGUAJE</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JAVASCRIPT</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VALORES</a:t>
            </a:r>
            <a:endParaRPr i="1" sz="4000">
              <a:latin typeface="Anton"/>
              <a:ea typeface="Anton"/>
              <a:cs typeface="Anton"/>
              <a:sym typeface="Anton"/>
            </a:endParaRPr>
          </a:p>
        </p:txBody>
      </p:sp>
      <p:pic>
        <p:nvPicPr>
          <p:cNvPr id="426" name="Google Shape;426;p61"/>
          <p:cNvPicPr preferRelativeResize="0"/>
          <p:nvPr/>
        </p:nvPicPr>
        <p:blipFill rotWithShape="1">
          <a:blip r:embed="rId3">
            <a:alphaModFix/>
          </a:blip>
          <a:srcRect b="0" l="0" r="0" t="0"/>
          <a:stretch/>
        </p:blipFill>
        <p:spPr>
          <a:xfrm>
            <a:off x="7114862" y="561425"/>
            <a:ext cx="1634174" cy="639850"/>
          </a:xfrm>
          <a:prstGeom prst="rect">
            <a:avLst/>
          </a:prstGeom>
          <a:noFill/>
          <a:ln>
            <a:noFill/>
          </a:ln>
        </p:spPr>
      </p:pic>
      <p:sp>
        <p:nvSpPr>
          <p:cNvPr id="427" name="Google Shape;427;p61"/>
          <p:cNvSpPr txBox="1"/>
          <p:nvPr/>
        </p:nvSpPr>
        <p:spPr>
          <a:xfrm>
            <a:off x="2103750" y="1831000"/>
            <a:ext cx="4936500" cy="1403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400">
                <a:solidFill>
                  <a:schemeClr val="dk1"/>
                </a:solidFill>
                <a:highlight>
                  <a:schemeClr val="lt1"/>
                </a:highlight>
                <a:latin typeface="Helvetica Neue Light"/>
                <a:ea typeface="Helvetica Neue Light"/>
                <a:cs typeface="Helvetica Neue Light"/>
                <a:sym typeface="Helvetica Neue Light"/>
              </a:rPr>
              <a:t>A una variable a la cual se le asigna un valor al declarar se le dice variable </a:t>
            </a:r>
            <a:r>
              <a:rPr b="1" lang="en-GB" sz="2400">
                <a:solidFill>
                  <a:schemeClr val="dk1"/>
                </a:solidFill>
                <a:highlight>
                  <a:schemeClr val="lt1"/>
                </a:highlight>
                <a:latin typeface="Helvetica Neue"/>
                <a:ea typeface="Helvetica Neue"/>
                <a:cs typeface="Helvetica Neue"/>
                <a:sym typeface="Helvetica Neue"/>
              </a:rPr>
              <a:t>inicializada</a:t>
            </a:r>
            <a:endParaRPr sz="2400"/>
          </a:p>
        </p:txBody>
      </p:sp>
      <p:pic>
        <p:nvPicPr>
          <p:cNvPr id="428" name="Google Shape;428;p61"/>
          <p:cNvPicPr preferRelativeResize="0"/>
          <p:nvPr/>
        </p:nvPicPr>
        <p:blipFill>
          <a:blip r:embed="rId4">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32" name="Shape 432"/>
        <p:cNvGrpSpPr/>
        <p:nvPr/>
      </p:nvGrpSpPr>
      <p:grpSpPr>
        <a:xfrm>
          <a:off x="0" y="0"/>
          <a:ext cx="0" cy="0"/>
          <a:chOff x="0" y="0"/>
          <a:chExt cx="0" cy="0"/>
        </a:xfrm>
      </p:grpSpPr>
      <p:sp>
        <p:nvSpPr>
          <p:cNvPr id="433" name="Google Shape;433;p62"/>
          <p:cNvSpPr txBox="1"/>
          <p:nvPr/>
        </p:nvSpPr>
        <p:spPr>
          <a:xfrm>
            <a:off x="1151400" y="54835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TIPOS DE VALORES</a:t>
            </a:r>
            <a:endParaRPr i="1" sz="4000">
              <a:latin typeface="Anton"/>
              <a:ea typeface="Anton"/>
              <a:cs typeface="Anton"/>
              <a:sym typeface="Anton"/>
            </a:endParaRPr>
          </a:p>
        </p:txBody>
      </p:sp>
      <p:sp>
        <p:nvSpPr>
          <p:cNvPr id="434" name="Google Shape;434;p62"/>
          <p:cNvSpPr txBox="1"/>
          <p:nvPr/>
        </p:nvSpPr>
        <p:spPr>
          <a:xfrm>
            <a:off x="541800" y="1337575"/>
            <a:ext cx="80604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una variable podemos asignar distintos tipos de valores, ya sea un número, un texto, o resultados de operaciones entre ambos.</a:t>
            </a:r>
            <a:endParaRPr sz="2000">
              <a:latin typeface="Helvetica Neue Light"/>
              <a:ea typeface="Helvetica Neue Light"/>
              <a:cs typeface="Helvetica Neue Light"/>
              <a:sym typeface="Helvetica Neue Light"/>
            </a:endParaRPr>
          </a:p>
        </p:txBody>
      </p:sp>
      <p:sp>
        <p:nvSpPr>
          <p:cNvPr id="435" name="Google Shape;435;p62"/>
          <p:cNvSpPr txBox="1"/>
          <p:nvPr/>
        </p:nvSpPr>
        <p:spPr>
          <a:xfrm>
            <a:off x="2588700" y="2275000"/>
            <a:ext cx="3966600" cy="27153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45720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variableNumerica;</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var</a:t>
            </a:r>
            <a:r>
              <a:rPr lang="en-GB" sz="1600">
                <a:solidFill>
                  <a:srgbClr val="F8F8F2"/>
                </a:solidFill>
                <a:latin typeface="Consolas"/>
                <a:ea typeface="Consolas"/>
                <a:cs typeface="Consolas"/>
                <a:sym typeface="Consolas"/>
              </a:rPr>
              <a:t> variableTexto;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variableNumerica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variableTexto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Mi texto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variableTexto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Mi texto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36" name="Google Shape;436;p62"/>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0" name="Shape 440"/>
        <p:cNvGrpSpPr/>
        <p:nvPr/>
      </p:nvGrpSpPr>
      <p:grpSpPr>
        <a:xfrm>
          <a:off x="0" y="0"/>
          <a:ext cx="0" cy="0"/>
          <a:chOff x="0" y="0"/>
          <a:chExt cx="0" cy="0"/>
        </a:xfrm>
      </p:grpSpPr>
      <p:sp>
        <p:nvSpPr>
          <p:cNvPr id="441" name="Google Shape;441;p63"/>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442" name="Google Shape;442;p63"/>
          <p:cNvSpPr txBox="1"/>
          <p:nvPr/>
        </p:nvSpPr>
        <p:spPr>
          <a:xfrm>
            <a:off x="1061400" y="731154"/>
            <a:ext cx="70212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a:t>
            </a:r>
            <a:r>
              <a:rPr lang="en-GB" sz="1800">
                <a:latin typeface="Helvetica Neue Light"/>
                <a:ea typeface="Helvetica Neue Light"/>
                <a:cs typeface="Helvetica Neue Light"/>
                <a:sym typeface="Helvetica Neue Light"/>
              </a:rPr>
              <a:t> variables de valores </a:t>
            </a:r>
            <a:r>
              <a:rPr lang="en-GB" sz="1800">
                <a:latin typeface="Helvetica Neue Light"/>
                <a:ea typeface="Helvetica Neue Light"/>
                <a:cs typeface="Helvetica Neue Light"/>
                <a:sym typeface="Helvetica Neue Light"/>
              </a:rPr>
              <a:t>numéricos</a:t>
            </a:r>
            <a:r>
              <a:rPr lang="en-GB" sz="1800">
                <a:latin typeface="Helvetica Neue Light"/>
                <a:ea typeface="Helvetica Neue Light"/>
                <a:cs typeface="Helvetica Neue Light"/>
                <a:sym typeface="Helvetica Neue Light"/>
              </a:rPr>
              <a:t> podes realizar </a:t>
            </a:r>
            <a:r>
              <a:rPr lang="en-GB" sz="1800">
                <a:latin typeface="Helvetica Neue Light"/>
                <a:ea typeface="Helvetica Neue Light"/>
                <a:cs typeface="Helvetica Neue Light"/>
                <a:sym typeface="Helvetica Neue Light"/>
              </a:rPr>
              <a:t>operaciones matemáticas: sumas, restas, multiplicaciones,etc.</a:t>
            </a:r>
            <a:endParaRPr sz="1800">
              <a:latin typeface="Helvetica Neue Light"/>
              <a:ea typeface="Helvetica Neue Light"/>
              <a:cs typeface="Helvetica Neue Light"/>
              <a:sym typeface="Helvetica Neue Light"/>
            </a:endParaRPr>
          </a:p>
        </p:txBody>
      </p:sp>
      <p:sp>
        <p:nvSpPr>
          <p:cNvPr id="443" name="Google Shape;443;p63"/>
          <p:cNvSpPr txBox="1"/>
          <p:nvPr/>
        </p:nvSpPr>
        <p:spPr>
          <a:xfrm>
            <a:off x="1191600" y="1465000"/>
            <a:ext cx="66354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var</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2</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3</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//Suma  de dos números (1 + 2 = 3)</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resultadoSuma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//Resta de dos números (2 - 1 = 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resultadoResta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numeroA;</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//Producto de dos números (2 * 3 = 6)</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resultadoProducto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numeroB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NUMEROC</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pic>
        <p:nvPicPr>
          <p:cNvPr id="444" name="Google Shape;444;p63"/>
          <p:cNvPicPr preferRelativeResize="0"/>
          <p:nvPr/>
        </p:nvPicPr>
        <p:blipFill>
          <a:blip r:embed="rId3">
            <a:alphaModFix/>
          </a:blip>
          <a:stretch>
            <a:fillRect/>
          </a:stretch>
        </p:blipFill>
        <p:spPr>
          <a:xfrm>
            <a:off x="7887525" y="4753175"/>
            <a:ext cx="1186526" cy="3306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48" name="Shape 448"/>
        <p:cNvGrpSpPr/>
        <p:nvPr/>
      </p:nvGrpSpPr>
      <p:grpSpPr>
        <a:xfrm>
          <a:off x="0" y="0"/>
          <a:ext cx="0" cy="0"/>
          <a:chOff x="0" y="0"/>
          <a:chExt cx="0" cy="0"/>
        </a:xfrm>
      </p:grpSpPr>
      <p:sp>
        <p:nvSpPr>
          <p:cNvPr id="449" name="Google Shape;449;p64"/>
          <p:cNvSpPr txBox="1"/>
          <p:nvPr/>
        </p:nvSpPr>
        <p:spPr>
          <a:xfrm>
            <a:off x="1151400" y="136600"/>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OPERACIONES BÁSICAS</a:t>
            </a:r>
            <a:endParaRPr i="1" sz="4000">
              <a:latin typeface="Anton"/>
              <a:ea typeface="Anton"/>
              <a:cs typeface="Anton"/>
              <a:sym typeface="Anton"/>
            </a:endParaRPr>
          </a:p>
        </p:txBody>
      </p:sp>
      <p:sp>
        <p:nvSpPr>
          <p:cNvPr id="450" name="Google Shape;450;p64"/>
          <p:cNvSpPr txBox="1"/>
          <p:nvPr/>
        </p:nvSpPr>
        <p:spPr>
          <a:xfrm>
            <a:off x="885450" y="731150"/>
            <a:ext cx="7356600" cy="814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latin typeface="Helvetica Neue Light"/>
                <a:ea typeface="Helvetica Neue Light"/>
                <a:cs typeface="Helvetica Neue Light"/>
                <a:sym typeface="Helvetica Neue Light"/>
              </a:rPr>
              <a:t>Con variables de tipo string (texto) se puede concatenar los valores, es decir, combinarlas.</a:t>
            </a:r>
            <a:endParaRPr sz="1800">
              <a:latin typeface="Helvetica Neue Light"/>
              <a:ea typeface="Helvetica Neue Light"/>
              <a:cs typeface="Helvetica Neue Light"/>
              <a:sym typeface="Helvetica Neue Light"/>
            </a:endParaRPr>
          </a:p>
        </p:txBody>
      </p:sp>
      <p:sp>
        <p:nvSpPr>
          <p:cNvPr id="451" name="Google Shape;451;p64"/>
          <p:cNvSpPr txBox="1"/>
          <p:nvPr/>
        </p:nvSpPr>
        <p:spPr>
          <a:xfrm>
            <a:off x="142950" y="1545350"/>
            <a:ext cx="8858100" cy="35385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var</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CODER</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HOUSE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const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y textoB ("CODER" + "HOUSE" = "CODERHOUSE")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textoB y 1 ("HOUSE" + 1 = "HOUSE1")</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1</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6272A4"/>
                </a:solidFill>
                <a:latin typeface="Consolas"/>
                <a:ea typeface="Consolas"/>
                <a:cs typeface="Consolas"/>
                <a:sym typeface="Consolas"/>
              </a:rPr>
              <a:t>//Concatenar textoA, BLANCO y </a:t>
            </a:r>
            <a:r>
              <a:rPr lang="en-GB" sz="1500">
                <a:solidFill>
                  <a:srgbClr val="6272A4"/>
                </a:solidFill>
                <a:latin typeface="Consolas"/>
                <a:ea typeface="Consolas"/>
                <a:cs typeface="Consolas"/>
                <a:sym typeface="Consolas"/>
              </a:rPr>
              <a:t>textoB </a:t>
            </a:r>
            <a:r>
              <a:rPr lang="en-GB" sz="1500">
                <a:solidFill>
                  <a:srgbClr val="6272A4"/>
                </a:solidFill>
                <a:latin typeface="Consolas"/>
                <a:ea typeface="Consolas"/>
                <a:cs typeface="Consolas"/>
                <a:sym typeface="Consolas"/>
              </a:rPr>
              <a:t>("CODER" + " " + "HOUSE" = "CODER HOUSE")</a:t>
            </a:r>
            <a:endParaRPr sz="1500">
              <a:solidFill>
                <a:srgbClr val="6272A4"/>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resultadoC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BD93F9"/>
                </a:solidFill>
                <a:latin typeface="Consolas"/>
                <a:ea typeface="Consolas"/>
                <a:cs typeface="Consolas"/>
                <a:sym typeface="Consolas"/>
              </a:rPr>
              <a:t>BLANCO</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textoB;</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55" name="Shape 455"/>
        <p:cNvGrpSpPr/>
        <p:nvPr/>
      </p:nvGrpSpPr>
      <p:grpSpPr>
        <a:xfrm>
          <a:off x="0" y="0"/>
          <a:ext cx="0" cy="0"/>
          <a:chOff x="0" y="0"/>
          <a:chExt cx="0" cy="0"/>
        </a:xfrm>
      </p:grpSpPr>
      <p:sp>
        <p:nvSpPr>
          <p:cNvPr id="456" name="Google Shape;456;p65"/>
          <p:cNvSpPr txBox="1"/>
          <p:nvPr/>
        </p:nvSpPr>
        <p:spPr>
          <a:xfrm>
            <a:off x="1741200" y="2077200"/>
            <a:ext cx="56616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i="1" sz="3600">
              <a:latin typeface="Anton"/>
              <a:ea typeface="Anton"/>
              <a:cs typeface="Anton"/>
              <a:sym typeface="Anton"/>
            </a:endParaRPr>
          </a:p>
        </p:txBody>
      </p:sp>
      <p:pic>
        <p:nvPicPr>
          <p:cNvPr id="457" name="Google Shape;457;p6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58" name="Google Shape;458;p65"/>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3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29" name="Google Shape;129;p3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30" name="Google Shape;130;p3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2" name="Shape 462"/>
        <p:cNvGrpSpPr/>
        <p:nvPr/>
      </p:nvGrpSpPr>
      <p:grpSpPr>
        <a:xfrm>
          <a:off x="0" y="0"/>
          <a:ext cx="0" cy="0"/>
          <a:chOff x="0" y="0"/>
          <a:chExt cx="0" cy="0"/>
        </a:xfrm>
      </p:grpSpPr>
      <p:sp>
        <p:nvSpPr>
          <p:cNvPr id="463" name="Google Shape;463;p66"/>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7" name="Shape 467"/>
        <p:cNvGrpSpPr/>
        <p:nvPr/>
      </p:nvGrpSpPr>
      <p:grpSpPr>
        <a:xfrm>
          <a:off x="0" y="0"/>
          <a:ext cx="0" cy="0"/>
          <a:chOff x="0" y="0"/>
          <a:chExt cx="0" cy="0"/>
        </a:xfrm>
      </p:grpSpPr>
      <p:sp>
        <p:nvSpPr>
          <p:cNvPr id="468" name="Google Shape;468;p67"/>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PROMPT, CONSOLA Y ALERT</a:t>
            </a:r>
            <a:endParaRPr i="1" sz="3600">
              <a:solidFill>
                <a:srgbClr val="E0FF00"/>
              </a:solidFill>
              <a:latin typeface="Anton"/>
              <a:ea typeface="Anton"/>
              <a:cs typeface="Anton"/>
              <a:sym typeface="Anton"/>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72" name="Shape 472"/>
        <p:cNvGrpSpPr/>
        <p:nvPr/>
      </p:nvGrpSpPr>
      <p:grpSpPr>
        <a:xfrm>
          <a:off x="0" y="0"/>
          <a:ext cx="0" cy="0"/>
          <a:chOff x="0" y="0"/>
          <a:chExt cx="0" cy="0"/>
        </a:xfrm>
      </p:grpSpPr>
      <p:sp>
        <p:nvSpPr>
          <p:cNvPr id="473" name="Google Shape;473;p68"/>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PROMPT</a:t>
            </a:r>
            <a:endParaRPr i="1" sz="4000">
              <a:latin typeface="Anton"/>
              <a:ea typeface="Anton"/>
              <a:cs typeface="Anton"/>
              <a:sym typeface="Anton"/>
            </a:endParaRPr>
          </a:p>
        </p:txBody>
      </p:sp>
      <p:pic>
        <p:nvPicPr>
          <p:cNvPr id="474" name="Google Shape;474;p6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75" name="Google Shape;475;p68"/>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La sentencia  </a:t>
            </a:r>
            <a:r>
              <a:rPr lang="en-GB" sz="2000">
                <a:solidFill>
                  <a:schemeClr val="dk1"/>
                </a:solidFill>
                <a:highlight>
                  <a:srgbClr val="E0FF00"/>
                </a:highlight>
                <a:latin typeface="Helvetica Neue Light"/>
                <a:ea typeface="Helvetica Neue Light"/>
                <a:cs typeface="Helvetica Neue Light"/>
                <a:sym typeface="Helvetica Neue Light"/>
              </a:rPr>
              <a:t>prompt()</a:t>
            </a:r>
            <a:r>
              <a:rPr lang="en-GB" sz="2000">
                <a:latin typeface="Helvetica Neue Light"/>
                <a:ea typeface="Helvetica Neue Light"/>
                <a:cs typeface="Helvetica Neue Light"/>
                <a:sym typeface="Helvetica Neue Light"/>
              </a:rPr>
              <a:t> mostrará un cuadro de diálogo para que el usuario ingrese un dato. Se puede proporcionar un mensaje que se colocará sobre el campo de texto. El valor que devuelve es una cadena que representa lo que el usuario ingresó.</a:t>
            </a:r>
            <a:endParaRPr sz="2000">
              <a:latin typeface="Helvetica Neue Light"/>
              <a:ea typeface="Helvetica Neue Light"/>
              <a:cs typeface="Helvetica Neue Light"/>
              <a:sym typeface="Helvetica Neue Light"/>
            </a:endParaRPr>
          </a:p>
        </p:txBody>
      </p:sp>
      <p:sp>
        <p:nvSpPr>
          <p:cNvPr id="476" name="Google Shape;476;p68"/>
          <p:cNvSpPr txBox="1"/>
          <p:nvPr/>
        </p:nvSpPr>
        <p:spPr>
          <a:xfrm>
            <a:off x="1195498" y="3398850"/>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Ingrese su nombre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999999"/>
              </a:solidFill>
              <a:highlight>
                <a:srgbClr val="151515"/>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nvSpPr>
        <p:spPr>
          <a:xfrm>
            <a:off x="4973875" y="1618325"/>
            <a:ext cx="3740100" cy="259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le solicitará un dato.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el usuario ingresa se lo conoce por el </a:t>
            </a:r>
            <a:r>
              <a:rPr lang="en-GB" sz="2000">
                <a:solidFill>
                  <a:schemeClr val="dk1"/>
                </a:solidFill>
                <a:highlight>
                  <a:srgbClr val="FFFFFF"/>
                </a:highlight>
                <a:latin typeface="Helvetica Neue Light"/>
                <a:ea typeface="Helvetica Neue Light"/>
                <a:cs typeface="Helvetica Neue Light"/>
                <a:sym typeface="Helvetica Neue Light"/>
              </a:rPr>
              <a:t>término</a:t>
            </a:r>
            <a:r>
              <a:rPr lang="en-GB" sz="2000">
                <a:solidFill>
                  <a:schemeClr val="dk1"/>
                </a:solidFill>
                <a:highlight>
                  <a:srgbClr val="FFFFFF"/>
                </a:highlight>
                <a:latin typeface="Helvetica Neue Light"/>
                <a:ea typeface="Helvetica Neue Light"/>
                <a:cs typeface="Helvetica Neue Light"/>
                <a:sym typeface="Helvetica Neue Light"/>
              </a:rPr>
              <a:t> de </a:t>
            </a:r>
            <a:r>
              <a:rPr b="1" i="1" lang="en-GB" sz="2000">
                <a:solidFill>
                  <a:schemeClr val="dk1"/>
                </a:solidFill>
                <a:highlight>
                  <a:srgbClr val="FFFFFF"/>
                </a:highlight>
                <a:latin typeface="Helvetica Neue"/>
                <a:ea typeface="Helvetica Neue"/>
                <a:cs typeface="Helvetica Neue"/>
                <a:sym typeface="Helvetica Neue"/>
              </a:rPr>
              <a:t>entrada.</a:t>
            </a:r>
            <a:endParaRPr b="1" i="1" sz="2000">
              <a:solidFill>
                <a:schemeClr val="dk1"/>
              </a:solidFill>
              <a:highlight>
                <a:srgbClr val="FFFFFF"/>
              </a:highlight>
              <a:latin typeface="Helvetica Neue"/>
              <a:ea typeface="Helvetica Neue"/>
              <a:cs typeface="Helvetica Neue"/>
              <a:sym typeface="Helvetica Neue"/>
            </a:endParaRPr>
          </a:p>
        </p:txBody>
      </p:sp>
      <p:sp>
        <p:nvSpPr>
          <p:cNvPr id="482" name="Google Shape;482;p69"/>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PROMPT </a:t>
            </a:r>
            <a:endParaRPr i="1" sz="2600">
              <a:latin typeface="Anton"/>
              <a:ea typeface="Anton"/>
              <a:cs typeface="Anton"/>
              <a:sym typeface="Anton"/>
            </a:endParaRPr>
          </a:p>
        </p:txBody>
      </p:sp>
      <p:pic>
        <p:nvPicPr>
          <p:cNvPr id="483" name="Google Shape;483;p69"/>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484" name="Google Shape;484;p69"/>
          <p:cNvPicPr preferRelativeResize="0"/>
          <p:nvPr/>
        </p:nvPicPr>
        <p:blipFill rotWithShape="1">
          <a:blip r:embed="rId4">
            <a:alphaModFix/>
          </a:blip>
          <a:srcRect b="0" l="0" r="0" t="0"/>
          <a:stretch/>
        </p:blipFill>
        <p:spPr>
          <a:xfrm>
            <a:off x="91775" y="1618313"/>
            <a:ext cx="4882099" cy="2030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488" name="Shape 488"/>
        <p:cNvGrpSpPr/>
        <p:nvPr/>
      </p:nvGrpSpPr>
      <p:grpSpPr>
        <a:xfrm>
          <a:off x="0" y="0"/>
          <a:ext cx="0" cy="0"/>
          <a:chOff x="0" y="0"/>
          <a:chExt cx="0" cy="0"/>
        </a:xfrm>
      </p:grpSpPr>
      <p:sp>
        <p:nvSpPr>
          <p:cNvPr id="489" name="Google Shape;489;p70"/>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CONSOLA</a:t>
            </a:r>
            <a:endParaRPr i="1" sz="4000">
              <a:latin typeface="Anton"/>
              <a:ea typeface="Anton"/>
              <a:cs typeface="Anton"/>
              <a:sym typeface="Anton"/>
            </a:endParaRPr>
          </a:p>
        </p:txBody>
      </p:sp>
      <p:pic>
        <p:nvPicPr>
          <p:cNvPr id="490" name="Google Shape;490;p70"/>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491" name="Google Shape;491;p70"/>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lang="en-GB" sz="2000">
                <a:highlight>
                  <a:srgbClr val="E0FF00"/>
                </a:highlight>
                <a:latin typeface="Helvetica Neue Light"/>
                <a:ea typeface="Helvetica Neue Light"/>
                <a:cs typeface="Helvetica Neue Light"/>
                <a:sym typeface="Helvetica Neue Light"/>
              </a:rPr>
              <a:t>console.log()</a:t>
            </a:r>
            <a:r>
              <a:rPr lang="en-GB" sz="2000">
                <a:latin typeface="Helvetica Neue Light"/>
                <a:ea typeface="Helvetica Neue Light"/>
                <a:cs typeface="Helvetica Neue Light"/>
                <a:sym typeface="Helvetica Neue Light"/>
              </a:rPr>
              <a:t> muestra el mensaje que pasemos como parámetro a la llamada en la consola JavaScript del Navegador web.</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492" name="Google Shape;492;p70"/>
          <p:cNvSpPr txBox="1"/>
          <p:nvPr/>
        </p:nvSpPr>
        <p:spPr>
          <a:xfrm>
            <a:off x="1170673" y="3191325"/>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console.</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Mensaje de prueba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71"/>
          <p:cNvSpPr txBox="1"/>
          <p:nvPr/>
        </p:nvSpPr>
        <p:spPr>
          <a:xfrm>
            <a:off x="4973875" y="1618325"/>
            <a:ext cx="3740100" cy="1674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Chrome, la consola del navegador está disponible accediendo mediante: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i="1" lang="en-GB" sz="2000">
                <a:solidFill>
                  <a:schemeClr val="dk1"/>
                </a:solidFill>
                <a:highlight>
                  <a:srgbClr val="E0FF00"/>
                </a:highlight>
                <a:latin typeface="Helvetica Neue Light"/>
                <a:ea typeface="Helvetica Neue Light"/>
                <a:cs typeface="Helvetica Neue Light"/>
                <a:sym typeface="Helvetica Neue Light"/>
              </a:rPr>
              <a:t>Botón derecho sobre alguna parte de la web &gt; Inspeccionar &gt; Consola</a:t>
            </a:r>
            <a:endParaRPr i="1" sz="2000">
              <a:solidFill>
                <a:schemeClr val="dk1"/>
              </a:solidFill>
              <a:highlight>
                <a:srgbClr val="E0FF00"/>
              </a:highlight>
              <a:latin typeface="Helvetica Neue Light"/>
              <a:ea typeface="Helvetica Neue Light"/>
              <a:cs typeface="Helvetica Neue Light"/>
              <a:sym typeface="Helvetica Neue Light"/>
            </a:endParaRPr>
          </a:p>
        </p:txBody>
      </p:sp>
      <p:sp>
        <p:nvSpPr>
          <p:cNvPr id="498" name="Google Shape;498;p71"/>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CONSOLE.LOG</a:t>
            </a:r>
            <a:endParaRPr i="1" sz="2600">
              <a:latin typeface="Anton"/>
              <a:ea typeface="Anton"/>
              <a:cs typeface="Anton"/>
              <a:sym typeface="Anton"/>
            </a:endParaRPr>
          </a:p>
        </p:txBody>
      </p:sp>
      <p:pic>
        <p:nvPicPr>
          <p:cNvPr id="499" name="Google Shape;499;p71"/>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00" name="Google Shape;500;p71"/>
          <p:cNvPicPr preferRelativeResize="0"/>
          <p:nvPr/>
        </p:nvPicPr>
        <p:blipFill>
          <a:blip r:embed="rId4">
            <a:alphaModFix/>
          </a:blip>
          <a:stretch>
            <a:fillRect/>
          </a:stretch>
        </p:blipFill>
        <p:spPr>
          <a:xfrm>
            <a:off x="3" y="777940"/>
            <a:ext cx="4672200" cy="13304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04" name="Shape 504"/>
        <p:cNvGrpSpPr/>
        <p:nvPr/>
      </p:nvGrpSpPr>
      <p:grpSpPr>
        <a:xfrm>
          <a:off x="0" y="0"/>
          <a:ext cx="0" cy="0"/>
          <a:chOff x="0" y="0"/>
          <a:chExt cx="0" cy="0"/>
        </a:xfrm>
      </p:grpSpPr>
      <p:sp>
        <p:nvSpPr>
          <p:cNvPr id="505" name="Google Shape;505;p72"/>
          <p:cNvSpPr txBox="1"/>
          <p:nvPr/>
        </p:nvSpPr>
        <p:spPr>
          <a:xfrm>
            <a:off x="1082400" y="857925"/>
            <a:ext cx="6841200" cy="66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ALERT</a:t>
            </a:r>
            <a:endParaRPr i="1" sz="4000">
              <a:latin typeface="Anton"/>
              <a:ea typeface="Anton"/>
              <a:cs typeface="Anton"/>
              <a:sym typeface="Anton"/>
            </a:endParaRPr>
          </a:p>
        </p:txBody>
      </p:sp>
      <p:pic>
        <p:nvPicPr>
          <p:cNvPr id="506" name="Google Shape;506;p7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507" name="Google Shape;507;p72"/>
          <p:cNvSpPr txBox="1"/>
          <p:nvPr/>
        </p:nvSpPr>
        <p:spPr>
          <a:xfrm>
            <a:off x="952975" y="1550325"/>
            <a:ext cx="72945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La sentencia </a:t>
            </a:r>
            <a:r>
              <a:rPr lang="en-GB" sz="2000">
                <a:highlight>
                  <a:srgbClr val="E0FF00"/>
                </a:highlight>
                <a:latin typeface="Helvetica Neue Light"/>
                <a:ea typeface="Helvetica Neue Light"/>
                <a:cs typeface="Helvetica Neue Light"/>
                <a:sym typeface="Helvetica Neue Light"/>
              </a:rPr>
              <a:t>alert()</a:t>
            </a:r>
            <a:r>
              <a:rPr lang="en-GB" sz="2000">
                <a:latin typeface="Helvetica Neue Light"/>
                <a:ea typeface="Helvetica Neue Light"/>
                <a:cs typeface="Helvetica Neue Light"/>
                <a:sym typeface="Helvetica Neue Light"/>
              </a:rPr>
              <a:t> mostrará una ventana sobre la página web que estemos accediendo mostrando el mensaje que se pase como parámetro a la llamada.</a:t>
            </a:r>
            <a:endParaRPr sz="20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latin typeface="Helvetica Neue Light"/>
              <a:ea typeface="Helvetica Neue Light"/>
              <a:cs typeface="Helvetica Neue Light"/>
              <a:sym typeface="Helvetica Neue Light"/>
            </a:endParaRPr>
          </a:p>
        </p:txBody>
      </p:sp>
      <p:sp>
        <p:nvSpPr>
          <p:cNvPr id="508" name="Google Shape;508;p72"/>
          <p:cNvSpPr txBox="1"/>
          <p:nvPr/>
        </p:nvSpPr>
        <p:spPr>
          <a:xfrm>
            <a:off x="1170673" y="3191325"/>
            <a:ext cx="6753000" cy="13203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50FA7B"/>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¡Hola Coder!</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&lt;/</a:t>
            </a:r>
            <a:r>
              <a:rPr lang="en-GB" sz="1600">
                <a:solidFill>
                  <a:srgbClr val="FF79C6"/>
                </a:solidFill>
                <a:latin typeface="Consolas"/>
                <a:ea typeface="Consolas"/>
                <a:cs typeface="Consolas"/>
                <a:sym typeface="Consolas"/>
              </a:rPr>
              <a:t>script</a:t>
            </a:r>
            <a:r>
              <a:rPr lang="en-GB" sz="1600">
                <a:solidFill>
                  <a:srgbClr val="F8F8F2"/>
                </a:solidFill>
                <a:latin typeface="Consolas"/>
                <a:ea typeface="Consolas"/>
                <a:cs typeface="Consolas"/>
                <a:sym typeface="Consolas"/>
              </a:rPr>
              <a:t>&gt;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3"/>
          <p:cNvSpPr txBox="1"/>
          <p:nvPr/>
        </p:nvSpPr>
        <p:spPr>
          <a:xfrm>
            <a:off x="4973875" y="1618325"/>
            <a:ext cx="3780600" cy="2894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la pantalla del navegador, el usuario verá una ventana sobre la web que muestra un mensaje.</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Al valor que mostramos al </a:t>
            </a:r>
            <a:r>
              <a:rPr lang="en-GB" sz="2000">
                <a:solidFill>
                  <a:schemeClr val="dk1"/>
                </a:solidFill>
                <a:highlight>
                  <a:srgbClr val="FFFFFF"/>
                </a:highlight>
                <a:latin typeface="Helvetica Neue Light"/>
                <a:ea typeface="Helvetica Neue Light"/>
                <a:cs typeface="Helvetica Neue Light"/>
                <a:sym typeface="Helvetica Neue Light"/>
              </a:rPr>
              <a:t>usuario</a:t>
            </a:r>
            <a:r>
              <a:rPr lang="en-GB" sz="2000">
                <a:solidFill>
                  <a:schemeClr val="dk1"/>
                </a:solidFill>
                <a:highlight>
                  <a:srgbClr val="FFFFFF"/>
                </a:highlight>
                <a:latin typeface="Helvetica Neue Light"/>
                <a:ea typeface="Helvetica Neue Light"/>
                <a:cs typeface="Helvetica Neue Light"/>
                <a:sym typeface="Helvetica Neue Light"/>
              </a:rPr>
              <a:t> </a:t>
            </a:r>
            <a:r>
              <a:rPr lang="en-GB" sz="2000">
                <a:solidFill>
                  <a:schemeClr val="dk1"/>
                </a:solidFill>
                <a:highlight>
                  <a:srgbClr val="FFFFFF"/>
                </a:highlight>
                <a:latin typeface="Helvetica Neue Light"/>
                <a:ea typeface="Helvetica Neue Light"/>
                <a:cs typeface="Helvetica Neue Light"/>
                <a:sym typeface="Helvetica Neue Light"/>
              </a:rPr>
              <a:t>como un resultado </a:t>
            </a:r>
            <a:r>
              <a:rPr lang="en-GB" sz="2000">
                <a:solidFill>
                  <a:schemeClr val="dk1"/>
                </a:solidFill>
                <a:highlight>
                  <a:srgbClr val="FFFFFF"/>
                </a:highlight>
                <a:latin typeface="Helvetica Neue Light"/>
                <a:ea typeface="Helvetica Neue Light"/>
                <a:cs typeface="Helvetica Neue Light"/>
                <a:sym typeface="Helvetica Neue Light"/>
              </a:rPr>
              <a:t>se lo conoce por el término de </a:t>
            </a:r>
            <a:r>
              <a:rPr b="1" i="1" lang="en-GB" sz="2000">
                <a:solidFill>
                  <a:schemeClr val="dk1"/>
                </a:solidFill>
                <a:highlight>
                  <a:srgbClr val="FFFFFF"/>
                </a:highlight>
                <a:latin typeface="Helvetica Neue"/>
                <a:ea typeface="Helvetica Neue"/>
                <a:cs typeface="Helvetica Neue"/>
                <a:sym typeface="Helvetica Neue"/>
              </a:rPr>
              <a:t>salida</a:t>
            </a:r>
            <a:r>
              <a:rPr b="1" i="1" lang="en-GB" sz="2000">
                <a:solidFill>
                  <a:schemeClr val="dk1"/>
                </a:solidFill>
                <a:highlight>
                  <a:srgbClr val="FFFFFF"/>
                </a:highlight>
                <a:latin typeface="Helvetica Neue"/>
                <a:ea typeface="Helvetica Neue"/>
                <a:cs typeface="Helvetica Neue"/>
                <a:sym typeface="Helvetica Neue"/>
              </a:rPr>
              <a:t>.</a:t>
            </a:r>
            <a:endParaRPr b="1" i="1" sz="2000">
              <a:solidFill>
                <a:schemeClr val="dk1"/>
              </a:solidFill>
              <a:highlight>
                <a:srgbClr val="FFFFFF"/>
              </a:highlight>
              <a:latin typeface="Helvetica Neue"/>
              <a:ea typeface="Helvetica Neue"/>
              <a:cs typeface="Helvetica Neue"/>
              <a:sym typeface="Helvetica Neue"/>
            </a:endParaRPr>
          </a:p>
        </p:txBody>
      </p:sp>
      <p:sp>
        <p:nvSpPr>
          <p:cNvPr id="514" name="Google Shape;514;p73"/>
          <p:cNvSpPr txBox="1"/>
          <p:nvPr/>
        </p:nvSpPr>
        <p:spPr>
          <a:xfrm>
            <a:off x="4973875" y="8009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2600">
                <a:latin typeface="Anton"/>
                <a:ea typeface="Anton"/>
                <a:cs typeface="Anton"/>
                <a:sym typeface="Anton"/>
              </a:rPr>
              <a:t>EJEMPLO DE ALERT </a:t>
            </a:r>
            <a:endParaRPr i="1" sz="2600">
              <a:latin typeface="Anton"/>
              <a:ea typeface="Anton"/>
              <a:cs typeface="Anton"/>
              <a:sym typeface="Anton"/>
            </a:endParaRPr>
          </a:p>
        </p:txBody>
      </p:sp>
      <p:pic>
        <p:nvPicPr>
          <p:cNvPr id="515" name="Google Shape;515;p73"/>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16" name="Google Shape;516;p73"/>
          <p:cNvPicPr preferRelativeResize="0"/>
          <p:nvPr/>
        </p:nvPicPr>
        <p:blipFill>
          <a:blip r:embed="rId4">
            <a:alphaModFix/>
          </a:blip>
          <a:stretch>
            <a:fillRect/>
          </a:stretch>
        </p:blipFill>
        <p:spPr>
          <a:xfrm>
            <a:off x="71575" y="2159175"/>
            <a:ext cx="4902300" cy="1372800"/>
          </a:xfrm>
          <a:prstGeom prst="rect">
            <a:avLst/>
          </a:prstGeom>
          <a:noFill/>
          <a:ln>
            <a:noFill/>
          </a:ln>
          <a:effectLst>
            <a:outerShdw blurRad="57150" rotWithShape="0" algn="bl" dir="5400000" dist="19050">
              <a:schemeClr val="dk1">
                <a:alpha val="50000"/>
              </a:schemeClr>
            </a:outerShdw>
          </a:effectLst>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DFFBC"/>
        </a:solidFill>
      </p:bgPr>
    </p:bg>
    <p:spTree>
      <p:nvGrpSpPr>
        <p:cNvPr id="520" name="Shape 520"/>
        <p:cNvGrpSpPr/>
        <p:nvPr/>
      </p:nvGrpSpPr>
      <p:grpSpPr>
        <a:xfrm>
          <a:off x="0" y="0"/>
          <a:ext cx="0" cy="0"/>
          <a:chOff x="0" y="0"/>
          <a:chExt cx="0" cy="0"/>
        </a:xfrm>
      </p:grpSpPr>
      <p:sp>
        <p:nvSpPr>
          <p:cNvPr id="521" name="Google Shape;521;p74"/>
          <p:cNvSpPr txBox="1"/>
          <p:nvPr/>
        </p:nvSpPr>
        <p:spPr>
          <a:xfrm>
            <a:off x="988725" y="91277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ALGORITMO</a:t>
            </a:r>
            <a:endParaRPr i="1" sz="4000">
              <a:latin typeface="Anton"/>
              <a:ea typeface="Anton"/>
              <a:cs typeface="Anton"/>
              <a:sym typeface="Anton"/>
            </a:endParaRPr>
          </a:p>
        </p:txBody>
      </p:sp>
      <p:sp>
        <p:nvSpPr>
          <p:cNvPr id="522" name="Google Shape;522;p74"/>
          <p:cNvSpPr txBox="1"/>
          <p:nvPr/>
        </p:nvSpPr>
        <p:spPr>
          <a:xfrm>
            <a:off x="1153900" y="1976925"/>
            <a:ext cx="7257900" cy="1890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En programación, un algoritmo es un </a:t>
            </a:r>
            <a:r>
              <a:rPr b="1" lang="en-GB" sz="2000">
                <a:latin typeface="Helvetica Neue"/>
                <a:ea typeface="Helvetica Neue"/>
                <a:cs typeface="Helvetica Neue"/>
                <a:sym typeface="Helvetica Neue"/>
              </a:rPr>
              <a:t>conjunto de procedimientos o funciones ordenados que se necesitan para realizar cierta operación o acción.</a:t>
            </a:r>
            <a:r>
              <a:rPr lang="en-GB" sz="2000">
                <a:latin typeface="Helvetica Neue Light"/>
                <a:ea typeface="Helvetica Neue Light"/>
                <a:cs typeface="Helvetica Neue Light"/>
                <a:sym typeface="Helvetica Neue Light"/>
              </a:rPr>
              <a:t> Por ejemplo, en una suma el algoritmo implica tomar un dato, sumarlo a otro y obtener un resultado.</a:t>
            </a:r>
            <a:endParaRPr sz="2000">
              <a:latin typeface="Helvetica Neue Light"/>
              <a:ea typeface="Helvetica Neue Light"/>
              <a:cs typeface="Helvetica Neue Light"/>
              <a:sym typeface="Helvetica Neue Light"/>
            </a:endParaRPr>
          </a:p>
        </p:txBody>
      </p:sp>
      <p:pic>
        <p:nvPicPr>
          <p:cNvPr id="523" name="Google Shape;523;p74"/>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527" name="Shape 527"/>
        <p:cNvGrpSpPr/>
        <p:nvPr/>
      </p:nvGrpSpPr>
      <p:grpSpPr>
        <a:xfrm>
          <a:off x="0" y="0"/>
          <a:ext cx="0" cy="0"/>
          <a:chOff x="0" y="0"/>
          <a:chExt cx="0" cy="0"/>
        </a:xfrm>
      </p:grpSpPr>
      <p:sp>
        <p:nvSpPr>
          <p:cNvPr id="528" name="Google Shape;528;p75"/>
          <p:cNvSpPr txBox="1"/>
          <p:nvPr/>
        </p:nvSpPr>
        <p:spPr>
          <a:xfrm>
            <a:off x="884400" y="22307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SCRIPT COMPLETO</a:t>
            </a:r>
            <a:endParaRPr i="1" sz="4000">
              <a:latin typeface="Anton"/>
              <a:ea typeface="Anton"/>
              <a:cs typeface="Anton"/>
              <a:sym typeface="Anton"/>
            </a:endParaRPr>
          </a:p>
        </p:txBody>
      </p:sp>
      <p:sp>
        <p:nvSpPr>
          <p:cNvPr id="529" name="Google Shape;529;p75"/>
          <p:cNvSpPr txBox="1"/>
          <p:nvPr/>
        </p:nvSpPr>
        <p:spPr>
          <a:xfrm>
            <a:off x="585900" y="1022425"/>
            <a:ext cx="7972200" cy="591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latin typeface="Helvetica Neue Light"/>
                <a:ea typeface="Helvetica Neue Light"/>
                <a:cs typeface="Helvetica Neue Light"/>
                <a:sym typeface="Helvetica Neue Light"/>
              </a:rPr>
              <a:t>Este es un ejemplo de un Script JS corriendo en un archivo HTML.</a:t>
            </a:r>
            <a:endParaRPr sz="2000">
              <a:latin typeface="Helvetica Neue Light"/>
              <a:ea typeface="Helvetica Neue Light"/>
              <a:cs typeface="Helvetica Neue Light"/>
              <a:sym typeface="Helvetica Neue Light"/>
            </a:endParaRPr>
          </a:p>
        </p:txBody>
      </p:sp>
      <p:sp>
        <p:nvSpPr>
          <p:cNvPr id="530" name="Google Shape;530;p75"/>
          <p:cNvSpPr txBox="1"/>
          <p:nvPr/>
        </p:nvSpPr>
        <p:spPr>
          <a:xfrm>
            <a:off x="1015900" y="1548250"/>
            <a:ext cx="7375200" cy="34422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DOCTYPE</a:t>
            </a:r>
            <a:r>
              <a:rPr lang="en-GB" sz="1500">
                <a:solidFill>
                  <a:srgbClr val="F8F8F2"/>
                </a:solidFill>
                <a:latin typeface="Consolas"/>
                <a:ea typeface="Consolas"/>
                <a:cs typeface="Consolas"/>
                <a:sym typeface="Consolas"/>
              </a:rPr>
              <a:t> </a:t>
            </a:r>
            <a:r>
              <a:rPr i="1" lang="en-GB" sz="1500">
                <a:solidFill>
                  <a:srgbClr val="50FA7B"/>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&gt;Mi primer App - CoderHouse&lt;/</a:t>
            </a:r>
            <a:r>
              <a:rPr lang="en-GB" sz="1500">
                <a:solidFill>
                  <a:srgbClr val="FF79C6"/>
                </a:solidFill>
                <a:latin typeface="Consolas"/>
                <a:ea typeface="Consolas"/>
                <a:cs typeface="Consolas"/>
                <a:sym typeface="Consolas"/>
              </a:rPr>
              <a:t>title</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una letra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salida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entrada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ingresada</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50FA7B"/>
                </a:solidFill>
                <a:latin typeface="Consolas"/>
                <a:ea typeface="Consolas"/>
                <a:cs typeface="Consolas"/>
                <a:sym typeface="Consolas"/>
              </a:rPr>
              <a:t>alert</a:t>
            </a:r>
            <a:r>
              <a:rPr lang="en-GB" sz="1500">
                <a:solidFill>
                  <a:srgbClr val="F8F8F2"/>
                </a:solidFill>
                <a:latin typeface="Consolas"/>
                <a:ea typeface="Consolas"/>
                <a:cs typeface="Consolas"/>
                <a:sym typeface="Consolas"/>
              </a:rPr>
              <a:t>(salida);</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script</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head</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&gt;Esta página contiene una app&lt;/</a:t>
            </a:r>
            <a:r>
              <a:rPr lang="en-GB" sz="1500">
                <a:solidFill>
                  <a:srgbClr val="FF79C6"/>
                </a:solidFill>
                <a:latin typeface="Consolas"/>
                <a:ea typeface="Consolas"/>
                <a:cs typeface="Consolas"/>
                <a:sym typeface="Consolas"/>
              </a:rPr>
              <a:t>h2</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&lt;/</a:t>
            </a:r>
            <a:r>
              <a:rPr lang="en-GB" sz="1500">
                <a:solidFill>
                  <a:srgbClr val="FF79C6"/>
                </a:solidFill>
                <a:latin typeface="Consolas"/>
                <a:ea typeface="Consolas"/>
                <a:cs typeface="Consolas"/>
                <a:sym typeface="Consolas"/>
              </a:rPr>
              <a:t>body</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&lt;/</a:t>
            </a:r>
            <a:r>
              <a:rPr lang="en-GB" sz="1500">
                <a:solidFill>
                  <a:srgbClr val="FF79C6"/>
                </a:solidFill>
                <a:latin typeface="Consolas"/>
                <a:ea typeface="Consolas"/>
                <a:cs typeface="Consolas"/>
                <a:sym typeface="Consolas"/>
              </a:rPr>
              <a:t>html</a:t>
            </a:r>
            <a:r>
              <a:rPr lang="en-GB" sz="1500">
                <a:solidFill>
                  <a:srgbClr val="F8F8F2"/>
                </a:solidFill>
                <a:latin typeface="Consolas"/>
                <a:ea typeface="Consolas"/>
                <a:cs typeface="Consolas"/>
                <a:sym typeface="Consolas"/>
              </a:rPr>
              <a:t>&gt;</a:t>
            </a:r>
            <a:endParaRPr sz="15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ABB2B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531" name="Google Shape;531;p7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1"/>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136" name="Google Shape;136;p31"/>
          <p:cNvPicPr preferRelativeResize="0"/>
          <p:nvPr/>
        </p:nvPicPr>
        <p:blipFill rotWithShape="1">
          <a:blip r:embed="rId3">
            <a:alphaModFix/>
          </a:blip>
          <a:srcRect b="0" l="0" r="0" t="0"/>
          <a:stretch/>
        </p:blipFill>
        <p:spPr>
          <a:xfrm>
            <a:off x="7750025" y="4693400"/>
            <a:ext cx="1186526" cy="330675"/>
          </a:xfrm>
          <a:prstGeom prst="rect">
            <a:avLst/>
          </a:prstGeom>
          <a:noFill/>
          <a:ln>
            <a:noFill/>
          </a:ln>
        </p:spPr>
      </p:pic>
      <p:sp>
        <p:nvSpPr>
          <p:cNvPr id="137" name="Google Shape;137;p31"/>
          <p:cNvSpPr txBox="1"/>
          <p:nvPr/>
        </p:nvSpPr>
        <p:spPr>
          <a:xfrm>
            <a:off x="45221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500"/>
              <a:buFont typeface="Arial"/>
              <a:buNone/>
            </a:pPr>
            <a:r>
              <a:rPr b="1" i="0" lang="en-GB" sz="1500" u="none" cap="none" strike="noStrike">
                <a:solidFill>
                  <a:srgbClr val="000000"/>
                </a:solidFill>
                <a:latin typeface="Helvetica Neue"/>
                <a:ea typeface="Helvetica Neue"/>
                <a:cs typeface="Helvetica Neue"/>
                <a:sym typeface="Helvetica Neue"/>
              </a:rPr>
              <a:t>Desafíos entregables</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15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Relacionados completamente con el </a:t>
            </a:r>
            <a:r>
              <a:rPr b="0"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Deben ser subidos obligatoriamente a la plataforma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 </a:t>
            </a:r>
            <a:r>
              <a:rPr b="0" i="0" lang="en-GB" sz="1400" u="none" cap="none" strike="noStrike">
                <a:solidFill>
                  <a:srgbClr val="000000"/>
                </a:solidFill>
                <a:latin typeface="Helvetica Neue Light"/>
                <a:ea typeface="Helvetica Neue Light"/>
                <a:cs typeface="Helvetica Neue Light"/>
                <a:sym typeface="Helvetica Neue Light"/>
              </a:rPr>
              <a:t>para que sean corregidos.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38" name="Google Shape;138;p31"/>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pic>
        <p:nvPicPr>
          <p:cNvPr id="139" name="Google Shape;139;p31"/>
          <p:cNvPicPr preferRelativeResize="0"/>
          <p:nvPr/>
        </p:nvPicPr>
        <p:blipFill rotWithShape="1">
          <a:blip r:embed="rId4">
            <a:alphaModFix/>
          </a:blip>
          <a:srcRect b="0" l="0" r="0" t="0"/>
          <a:stretch/>
        </p:blipFill>
        <p:spPr>
          <a:xfrm>
            <a:off x="5657900" y="1877899"/>
            <a:ext cx="1379450" cy="1379450"/>
          </a:xfrm>
          <a:prstGeom prst="rect">
            <a:avLst/>
          </a:prstGeom>
          <a:noFill/>
          <a:ln>
            <a:noFill/>
          </a:ln>
        </p:spPr>
      </p:pic>
      <p:pic>
        <p:nvPicPr>
          <p:cNvPr id="140" name="Google Shape;140;p31"/>
          <p:cNvPicPr preferRelativeResize="0"/>
          <p:nvPr/>
        </p:nvPicPr>
        <p:blipFill rotWithShape="1">
          <a:blip r:embed="rId5">
            <a:alphaModFix/>
          </a:blip>
          <a:srcRect b="0" l="0" r="0" t="0"/>
          <a:stretch/>
        </p:blipFill>
        <p:spPr>
          <a:xfrm>
            <a:off x="1717100" y="1877899"/>
            <a:ext cx="1379450" cy="1379450"/>
          </a:xfrm>
          <a:prstGeom prst="rect">
            <a:avLst/>
          </a:prstGeom>
          <a:noFill/>
          <a:ln>
            <a:noFill/>
          </a:ln>
        </p:spPr>
      </p:pic>
      <p:sp>
        <p:nvSpPr>
          <p:cNvPr id="141" name="Google Shape;141;p31"/>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8</a:t>
            </a:r>
            <a:endParaRPr b="1" i="0" sz="1400" u="none" cap="none" strike="noStrike">
              <a:solidFill>
                <a:srgbClr val="FFFFFF"/>
              </a:solidFill>
              <a:latin typeface="Helvetica Neue"/>
              <a:ea typeface="Helvetica Neue"/>
              <a:cs typeface="Helvetica Neue"/>
              <a:sym typeface="Helvetica Neue"/>
            </a:endParaRPr>
          </a:p>
        </p:txBody>
      </p:sp>
      <p:sp>
        <p:nvSpPr>
          <p:cNvPr id="142" name="Google Shape;142;p31"/>
          <p:cNvSpPr txBox="1"/>
          <p:nvPr/>
        </p:nvSpPr>
        <p:spPr>
          <a:xfrm>
            <a:off x="581325" y="3393931"/>
            <a:ext cx="3651000" cy="928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genéricos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Ayudan a poner en práctica los conceptos y la teoría vista en clase No deben ser subidos a la plataforma.</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76"/>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537" name="Google Shape;537;p76"/>
          <p:cNvPicPr preferRelativeResize="0"/>
          <p:nvPr/>
        </p:nvPicPr>
        <p:blipFill>
          <a:blip r:embed="rId4">
            <a:alphaModFix/>
          </a:blip>
          <a:stretch>
            <a:fillRect/>
          </a:stretch>
        </p:blipFill>
        <p:spPr>
          <a:xfrm>
            <a:off x="3724275" y="390550"/>
            <a:ext cx="5219700" cy="2019300"/>
          </a:xfrm>
          <a:prstGeom prst="rect">
            <a:avLst/>
          </a:prstGeom>
          <a:noFill/>
          <a:ln>
            <a:noFill/>
          </a:ln>
          <a:effectLst>
            <a:outerShdw blurRad="57150" rotWithShape="0" algn="bl" dir="5400000" dist="19050">
              <a:srgbClr val="000000">
                <a:alpha val="50000"/>
              </a:srgbClr>
            </a:outerShdw>
          </a:effectLst>
        </p:spPr>
      </p:pic>
      <p:pic>
        <p:nvPicPr>
          <p:cNvPr id="538" name="Google Shape;538;p76"/>
          <p:cNvPicPr preferRelativeResize="0"/>
          <p:nvPr/>
        </p:nvPicPr>
        <p:blipFill>
          <a:blip r:embed="rId5">
            <a:alphaModFix/>
          </a:blip>
          <a:stretch>
            <a:fillRect/>
          </a:stretch>
        </p:blipFill>
        <p:spPr>
          <a:xfrm>
            <a:off x="3705225" y="2859875"/>
            <a:ext cx="5257800" cy="1485900"/>
          </a:xfrm>
          <a:prstGeom prst="rect">
            <a:avLst/>
          </a:prstGeom>
          <a:noFill/>
          <a:ln>
            <a:noFill/>
          </a:ln>
          <a:effectLst>
            <a:outerShdw blurRad="57150" rotWithShape="0" algn="bl" dir="5400000" dist="19050">
              <a:srgbClr val="000000">
                <a:alpha val="50000"/>
              </a:srgbClr>
            </a:outerShdw>
          </a:effectLst>
        </p:spPr>
      </p:pic>
      <p:sp>
        <p:nvSpPr>
          <p:cNvPr id="539" name="Google Shape;539;p76"/>
          <p:cNvSpPr txBox="1"/>
          <p:nvPr/>
        </p:nvSpPr>
        <p:spPr>
          <a:xfrm>
            <a:off x="128025" y="1015225"/>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Si ingreso “A”...</a:t>
            </a:r>
            <a:endParaRPr i="1" sz="2600">
              <a:latin typeface="Anton"/>
              <a:ea typeface="Anton"/>
              <a:cs typeface="Anton"/>
              <a:sym typeface="Anton"/>
            </a:endParaRPr>
          </a:p>
        </p:txBody>
      </p:sp>
      <p:sp>
        <p:nvSpPr>
          <p:cNvPr id="540" name="Google Shape;540;p76"/>
          <p:cNvSpPr/>
          <p:nvPr/>
        </p:nvSpPr>
        <p:spPr>
          <a:xfrm>
            <a:off x="2844450" y="1132675"/>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6"/>
          <p:cNvSpPr/>
          <p:nvPr/>
        </p:nvSpPr>
        <p:spPr>
          <a:xfrm>
            <a:off x="2844450" y="3321050"/>
            <a:ext cx="702300" cy="249900"/>
          </a:xfrm>
          <a:prstGeom prst="rightArrow">
            <a:avLst>
              <a:gd fmla="val 50000" name="adj1"/>
              <a:gd fmla="val 50000" name="adj2"/>
            </a:avLst>
          </a:prstGeom>
          <a:solidFill>
            <a:srgbClr val="8215B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6"/>
          <p:cNvSpPr txBox="1"/>
          <p:nvPr/>
        </p:nvSpPr>
        <p:spPr>
          <a:xfrm>
            <a:off x="128025" y="3203600"/>
            <a:ext cx="2716500" cy="48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600">
                <a:latin typeface="Anton"/>
                <a:ea typeface="Anton"/>
                <a:cs typeface="Anton"/>
                <a:sym typeface="Anton"/>
              </a:rPr>
              <a:t>Obtengo...</a:t>
            </a:r>
            <a:endParaRPr i="1" sz="2600">
              <a:latin typeface="Anton"/>
              <a:ea typeface="Anton"/>
              <a:cs typeface="Anton"/>
              <a:sym typeface="Anton"/>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46" name="Shape 546"/>
        <p:cNvGrpSpPr/>
        <p:nvPr/>
      </p:nvGrpSpPr>
      <p:grpSpPr>
        <a:xfrm>
          <a:off x="0" y="0"/>
          <a:ext cx="0" cy="0"/>
          <a:chOff x="0" y="0"/>
          <a:chExt cx="0" cy="0"/>
        </a:xfrm>
      </p:grpSpPr>
      <p:sp>
        <p:nvSpPr>
          <p:cNvPr id="547" name="Google Shape;547;p7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548" name="Google Shape;548;p7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9" name="Google Shape;549;p7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8"/>
          <p:cNvSpPr txBox="1"/>
          <p:nvPr/>
        </p:nvSpPr>
        <p:spPr>
          <a:xfrm>
            <a:off x="1282650" y="2520825"/>
            <a:ext cx="65787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UN ALGORITMO JS SIMPLE</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555" name="Google Shape;555;p78"/>
          <p:cNvSpPr txBox="1"/>
          <p:nvPr/>
        </p:nvSpPr>
        <p:spPr>
          <a:xfrm>
            <a:off x="938100" y="36623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Crea un script en JS que le solicite al usuario ingresar datos y luego, mediante JavaScript, realiza operaciones sobre los mismos.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556" name="Google Shape;556;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57" name="Google Shape;557;p78"/>
          <p:cNvPicPr preferRelativeResize="0"/>
          <p:nvPr/>
        </p:nvPicPr>
        <p:blipFill>
          <a:blip r:embed="rId4">
            <a:alphaModFix/>
          </a:blip>
          <a:stretch>
            <a:fillRect/>
          </a:stretch>
        </p:blipFill>
        <p:spPr>
          <a:xfrm>
            <a:off x="3928675" y="966050"/>
            <a:ext cx="1286650" cy="12895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graphicFrame>
        <p:nvGraphicFramePr>
          <p:cNvPr id="562" name="Google Shape;562;p79"/>
          <p:cNvGraphicFramePr/>
          <p:nvPr/>
        </p:nvGraphicFramePr>
        <p:xfrm>
          <a:off x="153263" y="344100"/>
          <a:ext cx="3000000" cy="3000000"/>
        </p:xfrm>
        <a:graphic>
          <a:graphicData uri="http://schemas.openxmlformats.org/drawingml/2006/table">
            <a:tbl>
              <a:tblPr>
                <a:noFill/>
                <a:tableStyleId>{30031EF3-8A3F-4DAE-B50A-09C829E7AF65}</a:tableStyleId>
              </a:tblPr>
              <a:tblGrid>
                <a:gridCol w="2945825"/>
                <a:gridCol w="3822275"/>
                <a:gridCol w="2069375"/>
              </a:tblGrid>
              <a:tr h="670500">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E9E9E"/>
                    </a:solidFill>
                  </a:tcPr>
                </a:tc>
                <a:tc hMerge="1"/>
                <a:tc hMerge="1"/>
              </a:tr>
              <a:tr h="1522875">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 </a:t>
                      </a:r>
                      <a:r>
                        <a:rPr lang="en-GB" sz="1600">
                          <a:solidFill>
                            <a:schemeClr val="dk1"/>
                          </a:solidFill>
                          <a:latin typeface="Helvetica Neue Light"/>
                          <a:ea typeface="Helvetica Neue Light"/>
                          <a:cs typeface="Helvetica Neue Light"/>
                          <a:sym typeface="Helvetica Neue Light"/>
                        </a:rPr>
                        <a:t>Código fuente en JavaScript</a:t>
                      </a:r>
                      <a:r>
                        <a:rPr lang="en-GB" sz="1600" u="none" cap="none" strike="noStrike">
                          <a:solidFill>
                            <a:schemeClr val="dk1"/>
                          </a:solidFill>
                          <a:latin typeface="Helvetica Neue Light"/>
                          <a:ea typeface="Helvetica Neue Light"/>
                          <a:cs typeface="Helvetica Neue Light"/>
                          <a:sym typeface="Helvetica Neue Light"/>
                        </a:rPr>
                        <a:t>. </a:t>
                      </a:r>
                      <a:r>
                        <a:rPr lang="en-GB" sz="1600">
                          <a:solidFill>
                            <a:schemeClr val="dk1"/>
                          </a:solidFill>
                          <a:latin typeface="Helvetica Neue Light"/>
                          <a:ea typeface="Helvetica Neue Light"/>
                          <a:cs typeface="Helvetica Neue Light"/>
                          <a:sym typeface="Helvetica Neue Light"/>
                        </a:rPr>
                        <a:t>D</a:t>
                      </a:r>
                      <a:r>
                        <a:rPr lang="en-GB" sz="1600" u="none" cap="none" strike="noStrike">
                          <a:solidFill>
                            <a:schemeClr val="dk1"/>
                          </a:solidFill>
                          <a:latin typeface="Helvetica Neue Light"/>
                          <a:ea typeface="Helvetica Neue Light"/>
                          <a:cs typeface="Helvetica Neue Light"/>
                          <a:sym typeface="Helvetica Neue Light"/>
                        </a:rPr>
                        <a:t>ebe</a:t>
                      </a:r>
                      <a:r>
                        <a:rPr lang="en-GB" sz="1600">
                          <a:solidFill>
                            <a:schemeClr val="dk1"/>
                          </a:solidFill>
                          <a:latin typeface="Helvetica Neue Light"/>
                          <a:ea typeface="Helvetica Neue Light"/>
                          <a:cs typeface="Helvetica Neue Light"/>
                          <a:sym typeface="Helvetica Neue Light"/>
                        </a:rPr>
                        <a:t> identificar el apellido del alumno/a en el nombre de archivo por</a:t>
                      </a:r>
                      <a:r>
                        <a:rPr lang="en-GB" sz="1600" u="none" cap="none" strike="noStrike">
                          <a:solidFill>
                            <a:schemeClr val="dk1"/>
                          </a:solidFill>
                          <a:latin typeface="Helvetica Neue Light"/>
                          <a:ea typeface="Helvetica Neue Light"/>
                          <a:cs typeface="Helvetica Neue Light"/>
                          <a:sym typeface="Helvetica Neue Light"/>
                        </a:rPr>
                        <a:t> </a:t>
                      </a:r>
                      <a:r>
                        <a:rPr lang="en-GB" sz="1600" u="none" cap="none" strike="noStrike">
                          <a:solidFill>
                            <a:schemeClr val="dk1"/>
                          </a:solidFill>
                          <a:highlight>
                            <a:srgbClr val="D4D4D4"/>
                          </a:highlight>
                          <a:latin typeface="Helvetica Neue Light"/>
                          <a:ea typeface="Helvetica Neue Light"/>
                          <a:cs typeface="Helvetica Neue Light"/>
                          <a:sym typeface="Helvetica Neue Light"/>
                        </a:rPr>
                        <a:t>“</a:t>
                      </a:r>
                      <a:r>
                        <a:rPr lang="en-GB" sz="1600">
                          <a:solidFill>
                            <a:schemeClr val="dk1"/>
                          </a:solidFill>
                          <a:highlight>
                            <a:srgbClr val="D4D4D4"/>
                          </a:highlight>
                          <a:latin typeface="Helvetica Neue Light"/>
                          <a:ea typeface="Helvetica Neue Light"/>
                          <a:cs typeface="Helvetica Neue Light"/>
                          <a:sym typeface="Helvetica Neue Light"/>
                        </a:rPr>
                        <a:t>clase</a:t>
                      </a:r>
                      <a:r>
                        <a:rPr lang="en-GB" sz="1600" u="none" cap="none" strike="noStrike">
                          <a:solidFill>
                            <a:schemeClr val="dk1"/>
                          </a:solidFill>
                          <a:highlight>
                            <a:srgbClr val="D4D4D4"/>
                          </a:highlight>
                          <a:latin typeface="Helvetica Neue Light"/>
                          <a:ea typeface="Helvetica Neue Light"/>
                          <a:cs typeface="Helvetica Neue Light"/>
                          <a:sym typeface="Helvetica Neue Light"/>
                        </a:rPr>
                        <a:t>Apellido”. </a:t>
                      </a:r>
                      <a:endParaRPr sz="1600" u="none" cap="none" strike="noStrike">
                        <a:highlight>
                          <a:srgbClr val="D4D4D4"/>
                        </a:highlight>
                        <a:latin typeface="Helvetica Neue Light"/>
                        <a:ea typeface="Helvetica Neue Light"/>
                        <a:cs typeface="Helvetica Neue Light"/>
                        <a:sym typeface="Helvetica Neue Light"/>
                      </a:endParaRPr>
                    </a:p>
                    <a:p>
                      <a:pPr indent="0" lvl="0" marL="0" marR="0" rtl="0" algn="just">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sz="1600">
                          <a:latin typeface="Helvetica Neue Light"/>
                          <a:ea typeface="Helvetica Neue Light"/>
                          <a:cs typeface="Helvetica Neue Light"/>
                          <a:sym typeface="Helvetica Neue Light"/>
                        </a:rPr>
                        <a:t>Usamos prompt() para solicitar datos al usuario y console.log() o alert() para mostrar el resultado de las operaciones realizadas con esos datos. Si vas a sumar una entrada tene en cuenta que tenes que parsearla antes. Usando parseInt() o parseFloat() </a:t>
                      </a:r>
                      <a:endParaRPr sz="1600"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20092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a:t>
                      </a:r>
                      <a:r>
                        <a:rPr b="1" lang="en-GB" sz="1700" u="none" cap="none" strike="noStrike">
                          <a:solidFill>
                            <a:srgbClr val="4D5156"/>
                          </a:solidFill>
                        </a:rPr>
                        <a:t> </a:t>
                      </a:r>
                      <a:r>
                        <a:rPr b="1" lang="en-GB" sz="1700" u="none" cap="none" strike="noStrike">
                          <a:latin typeface="Helvetica Neue"/>
                          <a:ea typeface="Helvetica Neue"/>
                          <a:cs typeface="Helvetica Neue"/>
                          <a:sym typeface="Helvetica Neue"/>
                        </a:rPr>
                        <a:t>Consigna:</a:t>
                      </a:r>
                      <a:r>
                        <a:rPr lang="en-GB" sz="1700" u="none" cap="none" strike="noStrike">
                          <a:latin typeface="Helvetica Neue Light"/>
                          <a:ea typeface="Helvetica Neue Light"/>
                          <a:cs typeface="Helvetica Neue Light"/>
                          <a:sym typeface="Helvetica Neue Light"/>
                        </a:rPr>
                        <a:t> </a:t>
                      </a:r>
                      <a:r>
                        <a:rPr lang="en-GB" sz="1700">
                          <a:solidFill>
                            <a:schemeClr val="dk1"/>
                          </a:solidFill>
                          <a:latin typeface="Helvetica Neue Light"/>
                          <a:ea typeface="Helvetica Neue Light"/>
                          <a:cs typeface="Helvetica Neue Light"/>
                          <a:sym typeface="Helvetica Neue Light"/>
                        </a:rPr>
                        <a:t>Crea un script en JS que le solicite al usuario ingresar uno o más datos. Luego, con JavaScript, realiza operaciones matemáticas o de concatenación sobre las entradas teniendo en cuenta el tipo de dato. Al finalizar mostrar el resultados con alert() o console.log()</a:t>
                      </a:r>
                      <a:endParaRPr b="1" sz="16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sz="1700" u="none" cap="none" strike="noStrike"/>
                        <a:t>&gt;&gt;</a:t>
                      </a:r>
                      <a:r>
                        <a:rPr b="1" lang="en-GB" sz="1600" u="none" cap="none" strike="noStrike">
                          <a:solidFill>
                            <a:schemeClr val="dk1"/>
                          </a:solidFill>
                          <a:latin typeface="Helvetica Neue"/>
                          <a:ea typeface="Helvetica Neue"/>
                          <a:cs typeface="Helvetica Neue"/>
                          <a:sym typeface="Helvetica Neue"/>
                        </a:rPr>
                        <a:t>Aspectos a incluir en el entregable:</a:t>
                      </a:r>
                      <a:endParaRPr b="1" sz="1600" u="none" cap="none" strike="noStrike">
                        <a:solidFill>
                          <a:schemeClr val="dk1"/>
                        </a:solidFill>
                        <a:latin typeface="Helvetica Neue"/>
                        <a:ea typeface="Helvetica Neue"/>
                        <a:cs typeface="Helvetica Neue"/>
                        <a:sym typeface="Helvetica Neue"/>
                      </a:endParaRPr>
                    </a:p>
                    <a:p>
                      <a:pPr indent="0" lvl="0" marL="457200" marR="0" rtl="0" algn="l">
                        <a:lnSpc>
                          <a:spcPct val="100000"/>
                        </a:lnSpc>
                        <a:spcBef>
                          <a:spcPts val="0"/>
                        </a:spcBef>
                        <a:spcAft>
                          <a:spcPts val="0"/>
                        </a:spcAft>
                        <a:buClr>
                          <a:srgbClr val="000000"/>
                        </a:buClr>
                        <a:buSzPts val="1600"/>
                        <a:buFont typeface="Arial"/>
                        <a:buNone/>
                      </a:pPr>
                      <a:r>
                        <a:rPr lang="en-GB" sz="1600">
                          <a:solidFill>
                            <a:schemeClr val="dk1"/>
                          </a:solidFill>
                          <a:latin typeface="Helvetica Neue Light"/>
                          <a:ea typeface="Helvetica Neue Light"/>
                          <a:cs typeface="Helvetica Neue Light"/>
                          <a:sym typeface="Helvetica Neue Light"/>
                        </a:rPr>
                        <a:t>Archivo HTML con código JavaScript entre etiquetas &lt;script&gt;&lt;/script&gt;, que incluya la definición de un algoritmo.</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63" name="Google Shape;563;p79"/>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pic>
        <p:nvPicPr>
          <p:cNvPr id="564" name="Google Shape;564;p79"/>
          <p:cNvPicPr preferRelativeResize="0"/>
          <p:nvPr/>
        </p:nvPicPr>
        <p:blipFill>
          <a:blip r:embed="rId4">
            <a:alphaModFix/>
          </a:blip>
          <a:stretch>
            <a:fillRect/>
          </a:stretch>
        </p:blipFill>
        <p:spPr>
          <a:xfrm>
            <a:off x="7044275" y="1120550"/>
            <a:ext cx="1634175" cy="6408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graphicFrame>
        <p:nvGraphicFramePr>
          <p:cNvPr id="569" name="Google Shape;569;p80"/>
          <p:cNvGraphicFramePr/>
          <p:nvPr/>
        </p:nvGraphicFramePr>
        <p:xfrm>
          <a:off x="153263" y="344100"/>
          <a:ext cx="3000000" cy="3000000"/>
        </p:xfrm>
        <a:graphic>
          <a:graphicData uri="http://schemas.openxmlformats.org/drawingml/2006/table">
            <a:tbl>
              <a:tblPr>
                <a:noFill/>
                <a:tableStyleId>{30031EF3-8A3F-4DAE-B50A-09C829E7AF65}</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JS SIMPLE</a:t>
                      </a:r>
                      <a:endParaRPr sz="2400" u="none" cap="none" strike="noStrike"/>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9E9E9E"/>
                    </a:solidFill>
                  </a:tcPr>
                </a:tc>
                <a:tc hMerge="1"/>
                <a:tc hMerge="1"/>
              </a:tr>
              <a:tr h="2411750">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sz="1700" u="none" cap="none" strike="noStrike"/>
                        <a:t>&gt;&gt;Ejemplo:</a:t>
                      </a:r>
                      <a:endParaRPr b="1" sz="1700" u="none" cap="none" strike="noStrike"/>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nombre mediante prompt y mostrarlo en consola junto con algún texto de saludo. Ejemplo:  ¡Hola, Juan!</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número mediante prompt, parsearlo, sumarlo a otro que se encuentre almacenado en una variable y luego mostrar el resultado en consola.</a:t>
                      </a:r>
                      <a:endParaRPr sz="1600">
                        <a:solidFill>
                          <a:schemeClr val="dk1"/>
                        </a:solidFill>
                        <a:latin typeface="Helvetica Neue Light"/>
                        <a:ea typeface="Helvetica Neue Light"/>
                        <a:cs typeface="Helvetica Neue Light"/>
                        <a:sym typeface="Helvetica Neue Light"/>
                      </a:endParaRPr>
                    </a:p>
                    <a:p>
                      <a:pPr indent="-330200" lvl="0" marL="457200" rtl="0" algn="l">
                        <a:spcBef>
                          <a:spcPts val="0"/>
                        </a:spcBef>
                        <a:spcAft>
                          <a:spcPts val="0"/>
                        </a:spcAft>
                        <a:buClr>
                          <a:schemeClr val="dk1"/>
                        </a:buClr>
                        <a:buSzPts val="1600"/>
                        <a:buFont typeface="Helvetica Neue Light"/>
                        <a:buChar char="-"/>
                      </a:pPr>
                      <a:r>
                        <a:rPr lang="en-GB" sz="1600">
                          <a:solidFill>
                            <a:schemeClr val="dk1"/>
                          </a:solidFill>
                          <a:latin typeface="Helvetica Neue Light"/>
                          <a:ea typeface="Helvetica Neue Light"/>
                          <a:cs typeface="Helvetica Neue Light"/>
                          <a:sym typeface="Helvetica Neue Light"/>
                        </a:rPr>
                        <a:t>Pedir un texto mediante prompt, luego otro, concatenarlos y mostrarlo en un alerta.</a:t>
                      </a:r>
                      <a:endParaRPr sz="16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570" name="Google Shape;570;p80"/>
          <p:cNvPicPr preferRelativeResize="0"/>
          <p:nvPr/>
        </p:nvPicPr>
        <p:blipFill rotWithShape="1">
          <a:blip r:embed="rId3">
            <a:alphaModFix/>
          </a:blip>
          <a:srcRect b="0" l="0" r="0" t="0"/>
          <a:stretch/>
        </p:blipFill>
        <p:spPr>
          <a:xfrm>
            <a:off x="7621175" y="4553600"/>
            <a:ext cx="1186526" cy="3306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4" name="Shape 574"/>
        <p:cNvGrpSpPr/>
        <p:nvPr/>
      </p:nvGrpSpPr>
      <p:grpSpPr>
        <a:xfrm>
          <a:off x="0" y="0"/>
          <a:ext cx="0" cy="0"/>
          <a:chOff x="0" y="0"/>
          <a:chExt cx="0" cy="0"/>
        </a:xfrm>
      </p:grpSpPr>
      <p:pic>
        <p:nvPicPr>
          <p:cNvPr id="575" name="Google Shape;575;p81"/>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576" name="Google Shape;576;p81"/>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80" name="Shape 580"/>
        <p:cNvGrpSpPr/>
        <p:nvPr/>
      </p:nvGrpSpPr>
      <p:grpSpPr>
        <a:xfrm>
          <a:off x="0" y="0"/>
          <a:ext cx="0" cy="0"/>
          <a:chOff x="0" y="0"/>
          <a:chExt cx="0" cy="0"/>
        </a:xfrm>
      </p:grpSpPr>
      <p:sp>
        <p:nvSpPr>
          <p:cNvPr id="581" name="Google Shape;581;p8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582" name="Google Shape;582;p8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586" name="Shape 586"/>
        <p:cNvGrpSpPr/>
        <p:nvPr/>
      </p:nvGrpSpPr>
      <p:grpSpPr>
        <a:xfrm>
          <a:off x="0" y="0"/>
          <a:ext cx="0" cy="0"/>
          <a:chOff x="0" y="0"/>
          <a:chExt cx="0" cy="0"/>
        </a:xfrm>
      </p:grpSpPr>
      <p:sp>
        <p:nvSpPr>
          <p:cNvPr id="587" name="Google Shape;587;p83"/>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588" name="Google Shape;588;p83"/>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589" name="Google Shape;589;p83"/>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4"/>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Aprende Programación Web y construye el futuro de nuestra humanidad</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4"/>
              </a:rPr>
              <a:t>Desarrollo freelance</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Desarrollo profesional</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595" name="Google Shape;595;p84"/>
          <p:cNvPicPr preferRelativeResize="0"/>
          <p:nvPr/>
        </p:nvPicPr>
        <p:blipFill>
          <a:blip r:embed="rId6">
            <a:alphaModFix/>
          </a:blip>
          <a:stretch>
            <a:fillRect/>
          </a:stretch>
        </p:blipFill>
        <p:spPr>
          <a:xfrm>
            <a:off x="7567925" y="4659625"/>
            <a:ext cx="1186526" cy="330675"/>
          </a:xfrm>
          <a:prstGeom prst="rect">
            <a:avLst/>
          </a:prstGeom>
          <a:noFill/>
          <a:ln>
            <a:noFill/>
          </a:ln>
        </p:spPr>
      </p:pic>
      <p:sp>
        <p:nvSpPr>
          <p:cNvPr id="596" name="Google Shape;596;p84"/>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84"/>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598" name="Google Shape;598;p84"/>
          <p:cNvPicPr preferRelativeResize="0"/>
          <p:nvPr/>
        </p:nvPicPr>
        <p:blipFill>
          <a:blip r:embed="rId7">
            <a:alphaModFix/>
          </a:blip>
          <a:stretch>
            <a:fillRect/>
          </a:stretch>
        </p:blipFill>
        <p:spPr>
          <a:xfrm>
            <a:off x="1484234" y="1279240"/>
            <a:ext cx="545131" cy="545131"/>
          </a:xfrm>
          <a:prstGeom prst="rect">
            <a:avLst/>
          </a:prstGeom>
          <a:noFill/>
          <a:ln>
            <a:noFill/>
          </a:ln>
        </p:spPr>
      </p:pic>
      <p:pic>
        <p:nvPicPr>
          <p:cNvPr id="599" name="Google Shape;599;p84"/>
          <p:cNvPicPr preferRelativeResize="0"/>
          <p:nvPr/>
        </p:nvPicPr>
        <p:blipFill rotWithShape="1">
          <a:blip r:embed="rId8">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85"/>
          <p:cNvSpPr txBox="1"/>
          <p:nvPr/>
        </p:nvSpPr>
        <p:spPr>
          <a:xfrm>
            <a:off x="2577375" y="2432650"/>
            <a:ext cx="5711400" cy="21429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3"/>
              </a:rPr>
              <a:t>CoderNews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a:solidFill>
                <a:schemeClr val="dk1"/>
              </a:solidFill>
              <a:latin typeface="Helvetica Neue Light"/>
              <a:ea typeface="Helvetica Neue Light"/>
              <a:cs typeface="Helvetica Neue Light"/>
              <a:sym typeface="Helvetica Neue Light"/>
            </a:endParaRPr>
          </a:p>
          <a:p>
            <a:pPr indent="-317500" lvl="0" marL="457200" rtl="0" algn="l">
              <a:lnSpc>
                <a:spcPct val="115000"/>
              </a:lnSpc>
              <a:spcBef>
                <a:spcPts val="1000"/>
              </a:spcBef>
              <a:spcAft>
                <a:spcPts val="0"/>
              </a:spcAft>
              <a:buClr>
                <a:srgbClr val="000000"/>
              </a:buClr>
              <a:buSzPts val="1400"/>
              <a:buChar char="●"/>
            </a:pPr>
            <a:r>
              <a:rPr lang="en-GB" u="sng">
                <a:solidFill>
                  <a:schemeClr val="hlink"/>
                </a:solidFill>
                <a:latin typeface="Helvetica Neue Light"/>
                <a:ea typeface="Helvetica Neue Light"/>
                <a:cs typeface="Helvetica Neue Light"/>
                <a:sym typeface="Helvetica Neue Light"/>
                <a:hlinkClick r:id="rId4"/>
              </a:rPr>
              <a:t>Serie de Branding</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5"/>
              </a:rPr>
              <a:t>Serie para Emprendedores</a:t>
            </a:r>
            <a:r>
              <a:rPr b="1" i="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6"/>
              </a:rPr>
              <a:t>Serie Aprende a Usar TikTok</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7"/>
              </a:rPr>
              <a:t>Serie Finanzas Personales</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317500" lvl="0" marL="457200" rtl="0" algn="l">
              <a:lnSpc>
                <a:spcPct val="115000"/>
              </a:lnSpc>
              <a:spcBef>
                <a:spcPts val="1000"/>
              </a:spcBef>
              <a:spcAft>
                <a:spcPts val="0"/>
              </a:spcAft>
              <a:buClr>
                <a:schemeClr val="dk1"/>
              </a:buClr>
              <a:buSzPts val="1400"/>
              <a:buFont typeface="Helvetica Neue"/>
              <a:buChar char="●"/>
            </a:pPr>
            <a:r>
              <a:rPr lang="en-GB" u="sng">
                <a:solidFill>
                  <a:schemeClr val="hlink"/>
                </a:solidFill>
                <a:latin typeface="Helvetica Neue Light"/>
                <a:ea typeface="Helvetica Neue Light"/>
                <a:cs typeface="Helvetica Neue Light"/>
                <a:sym typeface="Helvetica Neue Light"/>
                <a:hlinkClick r:id="rId8"/>
              </a:rPr>
              <a:t>CoderConf</a:t>
            </a:r>
            <a:r>
              <a:rPr lang="en-GB">
                <a:solidFill>
                  <a:schemeClr val="dk1"/>
                </a:solidFill>
                <a:latin typeface="Helvetica Neue Light"/>
                <a:ea typeface="Helvetica Neue Light"/>
                <a:cs typeface="Helvetica Neue Light"/>
                <a:sym typeface="Helvetica Neue Light"/>
              </a:rPr>
              <a:t> | </a:t>
            </a:r>
            <a:r>
              <a:rPr b="1" i="1" lang="en-GB">
                <a:solidFill>
                  <a:schemeClr val="dk1"/>
                </a:solidFill>
                <a:latin typeface="Helvetica Neue"/>
                <a:ea typeface="Helvetica Neue"/>
                <a:cs typeface="Helvetica Neue"/>
                <a:sym typeface="Helvetica Neue"/>
              </a:rPr>
              <a:t>Coderhouse </a:t>
            </a:r>
            <a:endParaRPr b="1" i="1">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0"/>
              </a:spcAft>
              <a:buClr>
                <a:srgbClr val="000000"/>
              </a:buClr>
              <a:buSzPts val="1100"/>
              <a:buFont typeface="Arial"/>
              <a:buNone/>
            </a:pPr>
            <a:r>
              <a:t/>
            </a:r>
            <a:endParaRPr sz="1600">
              <a:solidFill>
                <a:schemeClr val="dk1"/>
              </a:solidFill>
              <a:latin typeface="Helvetica Neue Light"/>
              <a:ea typeface="Helvetica Neue Light"/>
              <a:cs typeface="Helvetica Neue Light"/>
              <a:sym typeface="Helvetica Neue Light"/>
            </a:endParaRPr>
          </a:p>
        </p:txBody>
      </p:sp>
      <p:pic>
        <p:nvPicPr>
          <p:cNvPr id="605" name="Google Shape;605;p85"/>
          <p:cNvPicPr preferRelativeResize="0"/>
          <p:nvPr/>
        </p:nvPicPr>
        <p:blipFill>
          <a:blip r:embed="rId9">
            <a:alphaModFix/>
          </a:blip>
          <a:stretch>
            <a:fillRect/>
          </a:stretch>
        </p:blipFill>
        <p:spPr>
          <a:xfrm>
            <a:off x="7567925" y="4659625"/>
            <a:ext cx="1186526" cy="330675"/>
          </a:xfrm>
          <a:prstGeom prst="rect">
            <a:avLst/>
          </a:prstGeom>
          <a:noFill/>
          <a:ln>
            <a:noFill/>
          </a:ln>
        </p:spPr>
      </p:pic>
      <p:sp>
        <p:nvSpPr>
          <p:cNvPr id="606" name="Google Shape;606;p85"/>
          <p:cNvSpPr/>
          <p:nvPr/>
        </p:nvSpPr>
        <p:spPr>
          <a:xfrm>
            <a:off x="1221525" y="1016550"/>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85"/>
          <p:cNvSpPr txBox="1"/>
          <p:nvPr/>
        </p:nvSpPr>
        <p:spPr>
          <a:xfrm>
            <a:off x="2577375" y="120957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VIDEOS Y PODCASTS</a:t>
            </a:r>
            <a:endParaRPr i="1" sz="4000">
              <a:latin typeface="Anton"/>
              <a:ea typeface="Anton"/>
              <a:cs typeface="Anton"/>
              <a:sym typeface="Anton"/>
            </a:endParaRPr>
          </a:p>
        </p:txBody>
      </p:sp>
      <p:pic>
        <p:nvPicPr>
          <p:cNvPr id="608" name="Google Shape;608;p85"/>
          <p:cNvPicPr preferRelativeResize="0"/>
          <p:nvPr/>
        </p:nvPicPr>
        <p:blipFill>
          <a:blip r:embed="rId10">
            <a:alphaModFix/>
          </a:blip>
          <a:stretch>
            <a:fillRect/>
          </a:stretch>
        </p:blipFill>
        <p:spPr>
          <a:xfrm>
            <a:off x="1484234" y="1279240"/>
            <a:ext cx="545131" cy="545131"/>
          </a:xfrm>
          <a:prstGeom prst="rect">
            <a:avLst/>
          </a:prstGeom>
          <a:noFill/>
          <a:ln>
            <a:noFill/>
          </a:ln>
        </p:spPr>
      </p:pic>
      <p:pic>
        <p:nvPicPr>
          <p:cNvPr id="609" name="Google Shape;609;p85"/>
          <p:cNvPicPr preferRelativeResize="0"/>
          <p:nvPr/>
        </p:nvPicPr>
        <p:blipFill rotWithShape="1">
          <a:blip r:embed="rId11">
            <a:alphaModFix/>
          </a:blip>
          <a:srcRect b="0" l="0" r="0" t="0"/>
          <a:stretch/>
        </p:blipFill>
        <p:spPr>
          <a:xfrm>
            <a:off x="7407937" y="125275"/>
            <a:ext cx="1634174" cy="639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2"/>
          <p:cNvPicPr preferRelativeResize="0"/>
          <p:nvPr/>
        </p:nvPicPr>
        <p:blipFill rotWithShape="1">
          <a:blip r:embed="rId3">
            <a:alphaModFix/>
          </a:blip>
          <a:srcRect b="0" l="0" r="0" t="0"/>
          <a:stretch/>
        </p:blipFill>
        <p:spPr>
          <a:xfrm>
            <a:off x="5693475" y="1938299"/>
            <a:ext cx="1379450" cy="1379450"/>
          </a:xfrm>
          <a:prstGeom prst="rect">
            <a:avLst/>
          </a:prstGeom>
          <a:noFill/>
          <a:ln>
            <a:noFill/>
          </a:ln>
        </p:spPr>
      </p:pic>
      <p:sp>
        <p:nvSpPr>
          <p:cNvPr id="148" name="Google Shape;148;p32"/>
          <p:cNvSpPr txBox="1"/>
          <p:nvPr/>
        </p:nvSpPr>
        <p:spPr>
          <a:xfrm>
            <a:off x="207450" y="986850"/>
            <a:ext cx="8729100" cy="7257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Son actividades o ejercicios que se realizan durante la cursada, para enfocarse en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la práctica. </a:t>
            </a:r>
            <a:endParaRPr b="0" i="0" sz="18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Helvetica Neue Light"/>
              <a:ea typeface="Helvetica Neue Light"/>
              <a:cs typeface="Helvetica Neue Light"/>
              <a:sym typeface="Helvetica Neue Light"/>
            </a:endParaRPr>
          </a:p>
        </p:txBody>
      </p:sp>
      <p:pic>
        <p:nvPicPr>
          <p:cNvPr id="149" name="Google Shape;149;p32"/>
          <p:cNvPicPr preferRelativeResize="0"/>
          <p:nvPr/>
        </p:nvPicPr>
        <p:blipFill rotWithShape="1">
          <a:blip r:embed="rId4">
            <a:alphaModFix/>
          </a:blip>
          <a:srcRect b="0" l="0" r="0" t="0"/>
          <a:stretch/>
        </p:blipFill>
        <p:spPr>
          <a:xfrm>
            <a:off x="7750025" y="4693400"/>
            <a:ext cx="1186526" cy="330675"/>
          </a:xfrm>
          <a:prstGeom prst="rect">
            <a:avLst/>
          </a:prstGeom>
          <a:noFill/>
          <a:ln>
            <a:noFill/>
          </a:ln>
        </p:spPr>
      </p:pic>
      <p:sp>
        <p:nvSpPr>
          <p:cNvPr id="150" name="Google Shape;150;p32"/>
          <p:cNvSpPr txBox="1"/>
          <p:nvPr/>
        </p:nvSpPr>
        <p:spPr>
          <a:xfrm>
            <a:off x="4522125" y="3393923"/>
            <a:ext cx="3651000" cy="12123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Entregas del Proyecto Final</a:t>
            </a:r>
            <a:endParaRPr b="1" i="0" sz="1500" u="none" cap="none" strike="noStrike">
              <a:solidFill>
                <a:srgbClr val="000000"/>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100"/>
              <a:buFont typeface="Arial"/>
              <a:buNone/>
            </a:pPr>
            <a:r>
              <a:rPr b="0" i="0" lang="en-GB" sz="1400" u="none" cap="none" strike="noStrike">
                <a:solidFill>
                  <a:srgbClr val="000000"/>
                </a:solidFill>
                <a:latin typeface="Helvetica Neue Light"/>
                <a:ea typeface="Helvetica Neue Light"/>
                <a:cs typeface="Helvetica Neue Light"/>
                <a:sym typeface="Helvetica Neue Light"/>
              </a:rPr>
              <a:t>Entregas con el estado de avance de tu </a:t>
            </a:r>
            <a:r>
              <a:rPr b="1" i="0" lang="en-GB" sz="1400" u="none" cap="none" strike="noStrike">
                <a:solidFill>
                  <a:srgbClr val="000000"/>
                </a:solidFill>
                <a:latin typeface="Helvetica Neue"/>
                <a:ea typeface="Helvetica Neue"/>
                <a:cs typeface="Helvetica Neue"/>
                <a:sym typeface="Helvetica Neue"/>
              </a:rPr>
              <a:t>proyecto final</a:t>
            </a:r>
            <a:r>
              <a:rPr b="0" i="0" lang="en-GB" sz="1400" u="none" cap="none" strike="noStrike">
                <a:solidFill>
                  <a:srgbClr val="000000"/>
                </a:solidFill>
                <a:latin typeface="Helvetica Neue Light"/>
                <a:ea typeface="Helvetica Neue Light"/>
                <a:cs typeface="Helvetica Neue Light"/>
                <a:sym typeface="Helvetica Neue Light"/>
              </a:rPr>
              <a:t> que deberás subir a la plataforma a lo largo del curso y </a:t>
            </a:r>
            <a:r>
              <a:rPr b="0" i="0" lang="en-GB" sz="1400" u="none" cap="none" strike="noStrike">
                <a:solidFill>
                  <a:schemeClr val="dk1"/>
                </a:solidFill>
                <a:latin typeface="Helvetica Neue Light"/>
                <a:ea typeface="Helvetica Neue Light"/>
                <a:cs typeface="Helvetica Neue Light"/>
                <a:sym typeface="Helvetica Neue Light"/>
              </a:rPr>
              <a:t>hasta 7 días luego de la clase</a:t>
            </a:r>
            <a:r>
              <a:rPr b="0" i="0" lang="en-GB" sz="1400" u="none" cap="none" strike="noStrike">
                <a:solidFill>
                  <a:srgbClr val="000000"/>
                </a:solidFill>
                <a:latin typeface="Helvetica Neue Light"/>
                <a:ea typeface="Helvetica Neue Light"/>
                <a:cs typeface="Helvetica Neue Light"/>
                <a:sym typeface="Helvetica Neue Light"/>
              </a:rPr>
              <a:t>, para ser corregidas por tu docente o tutor/a. </a:t>
            </a:r>
            <a:endParaRPr b="0" i="0" sz="1400" u="none" cap="none" strike="noStrike">
              <a:solidFill>
                <a:srgbClr val="000000"/>
              </a:solidFill>
              <a:latin typeface="Helvetica Neue Light"/>
              <a:ea typeface="Helvetica Neue Light"/>
              <a:cs typeface="Helvetica Neue Light"/>
              <a:sym typeface="Helvetica Neue Light"/>
            </a:endParaRPr>
          </a:p>
        </p:txBody>
      </p:sp>
      <p:sp>
        <p:nvSpPr>
          <p:cNvPr id="151" name="Google Shape;151;p32"/>
          <p:cNvSpPr txBox="1"/>
          <p:nvPr/>
        </p:nvSpPr>
        <p:spPr>
          <a:xfrm>
            <a:off x="1398000" y="157150"/>
            <a:ext cx="66207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t/>
            </a:r>
            <a:endParaRPr b="0" i="1" sz="3600" u="none" cap="none" strike="noStrike">
              <a:solidFill>
                <a:srgbClr val="000000"/>
              </a:solidFill>
              <a:latin typeface="Anton"/>
              <a:ea typeface="Anton"/>
              <a:cs typeface="Anton"/>
              <a:sym typeface="Anton"/>
            </a:endParaRPr>
          </a:p>
        </p:txBody>
      </p:sp>
      <p:sp>
        <p:nvSpPr>
          <p:cNvPr id="152" name="Google Shape;152;p32"/>
          <p:cNvSpPr/>
          <p:nvPr/>
        </p:nvSpPr>
        <p:spPr>
          <a:xfrm>
            <a:off x="6691025" y="18767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3</a:t>
            </a:r>
            <a:endParaRPr b="1" i="0" sz="1400" u="none" cap="none" strike="noStrike">
              <a:solidFill>
                <a:srgbClr val="FFFFFF"/>
              </a:solidFill>
              <a:latin typeface="Helvetica Neue"/>
              <a:ea typeface="Helvetica Neue"/>
              <a:cs typeface="Helvetica Neue"/>
              <a:sym typeface="Helvetica Neue"/>
            </a:endParaRPr>
          </a:p>
        </p:txBody>
      </p:sp>
      <p:sp>
        <p:nvSpPr>
          <p:cNvPr id="153" name="Google Shape;153;p32"/>
          <p:cNvSpPr txBox="1"/>
          <p:nvPr/>
        </p:nvSpPr>
        <p:spPr>
          <a:xfrm>
            <a:off x="581325" y="3393922"/>
            <a:ext cx="3651000" cy="13794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500"/>
              <a:buFont typeface="Arial"/>
              <a:buNone/>
            </a:pPr>
            <a:r>
              <a:rPr b="1" i="0" lang="en-GB" sz="1500" u="none" cap="none" strike="noStrike">
                <a:solidFill>
                  <a:schemeClr val="dk1"/>
                </a:solidFill>
                <a:latin typeface="Helvetica Neue"/>
                <a:ea typeface="Helvetica Neue"/>
                <a:cs typeface="Helvetica Neue"/>
                <a:sym typeface="Helvetica Neue"/>
              </a:rPr>
              <a:t>Desafíos complementarios</a:t>
            </a:r>
            <a:endParaRPr b="1" i="0" sz="1500" u="none" cap="none" strike="noStrike">
              <a:solidFill>
                <a:schemeClr val="dk1"/>
              </a:solidFill>
              <a:latin typeface="Helvetica Neue"/>
              <a:ea typeface="Helvetica Neue"/>
              <a:cs typeface="Helvetica Neue"/>
              <a:sym typeface="Helvetica Neue"/>
            </a:endParaRPr>
          </a:p>
          <a:p>
            <a:pPr indent="0" lvl="0" marL="0" marR="0" rtl="0" algn="ctr">
              <a:lnSpc>
                <a:spcPct val="115000"/>
              </a:lnSpc>
              <a:spcBef>
                <a:spcPts val="0"/>
              </a:spcBef>
              <a:spcAft>
                <a:spcPts val="0"/>
              </a:spcAft>
              <a:buClr>
                <a:schemeClr val="dk1"/>
              </a:buClr>
              <a:buSzPts val="1500"/>
              <a:buFont typeface="Arial"/>
              <a:buNone/>
            </a:pPr>
            <a:r>
              <a:rPr b="0" i="0" lang="en-GB" sz="1400" u="none" cap="none" strike="noStrike">
                <a:solidFill>
                  <a:schemeClr val="dk1"/>
                </a:solidFill>
                <a:latin typeface="Helvetica Neue Light"/>
                <a:ea typeface="Helvetica Neue Light"/>
                <a:cs typeface="Helvetica Neue Light"/>
                <a:sym typeface="Helvetica Neue Light"/>
              </a:rPr>
              <a:t>Desafíos que complementan a los entregables. Son optativos y, de ser subidos a la plataforma a tiempo y aprobados, suman puntos para el top 10. </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Helvetica Neue"/>
              <a:ea typeface="Helvetica Neue"/>
              <a:cs typeface="Helvetica Neue"/>
              <a:sym typeface="Helvetica Neue"/>
            </a:endParaRPr>
          </a:p>
        </p:txBody>
      </p:sp>
      <p:pic>
        <p:nvPicPr>
          <p:cNvPr id="154" name="Google Shape;154;p32"/>
          <p:cNvPicPr preferRelativeResize="0"/>
          <p:nvPr/>
        </p:nvPicPr>
        <p:blipFill rotWithShape="1">
          <a:blip r:embed="rId5">
            <a:alphaModFix/>
          </a:blip>
          <a:srcRect b="0" l="0" r="0" t="0"/>
          <a:stretch/>
        </p:blipFill>
        <p:spPr>
          <a:xfrm>
            <a:off x="1781637" y="2001413"/>
            <a:ext cx="1250376" cy="1253225"/>
          </a:xfrm>
          <a:prstGeom prst="rect">
            <a:avLst/>
          </a:prstGeom>
          <a:noFill/>
          <a:ln>
            <a:noFill/>
          </a:ln>
        </p:spPr>
      </p:pic>
      <p:sp>
        <p:nvSpPr>
          <p:cNvPr id="155" name="Google Shape;155;p32"/>
          <p:cNvSpPr txBox="1"/>
          <p:nvPr/>
        </p:nvSpPr>
        <p:spPr>
          <a:xfrm>
            <a:off x="1398000" y="157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DESAFÍOS Y ENTREGABLES</a:t>
            </a:r>
            <a:endParaRPr b="0" i="1" sz="3600" u="none" cap="none" strike="noStrike">
              <a:solidFill>
                <a:srgbClr val="000000"/>
              </a:solidFill>
              <a:latin typeface="Anton"/>
              <a:ea typeface="Anton"/>
              <a:cs typeface="Anton"/>
              <a:sym typeface="Anton"/>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13" name="Shape 613"/>
        <p:cNvGrpSpPr/>
        <p:nvPr/>
      </p:nvGrpSpPr>
      <p:grpSpPr>
        <a:xfrm>
          <a:off x="0" y="0"/>
          <a:ext cx="0" cy="0"/>
          <a:chOff x="0" y="0"/>
          <a:chExt cx="0" cy="0"/>
        </a:xfrm>
      </p:grpSpPr>
      <p:sp>
        <p:nvSpPr>
          <p:cNvPr id="614" name="Google Shape;614;p86"/>
          <p:cNvSpPr txBox="1"/>
          <p:nvPr/>
        </p:nvSpPr>
        <p:spPr>
          <a:xfrm>
            <a:off x="1310675" y="2758325"/>
            <a:ext cx="67188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TE INVITAMOS A QUE COMPLEMENTES LA CLASE CON LOS SIGUIENTES CODERTIPS</a:t>
            </a:r>
            <a:endParaRPr b="0" i="1" sz="3600" u="none" cap="none" strike="noStrike">
              <a:solidFill>
                <a:srgbClr val="000000"/>
              </a:solidFill>
              <a:latin typeface="Anton"/>
              <a:ea typeface="Anton"/>
              <a:cs typeface="Anton"/>
              <a:sym typeface="Anton"/>
            </a:endParaRPr>
          </a:p>
        </p:txBody>
      </p:sp>
      <p:pic>
        <p:nvPicPr>
          <p:cNvPr id="615" name="Google Shape;615;p86"/>
          <p:cNvPicPr preferRelativeResize="0"/>
          <p:nvPr/>
        </p:nvPicPr>
        <p:blipFill rotWithShape="1">
          <a:blip r:embed="rId3">
            <a:alphaModFix/>
          </a:blip>
          <a:srcRect b="0" l="0" r="0" t="0"/>
          <a:stretch/>
        </p:blipFill>
        <p:spPr>
          <a:xfrm>
            <a:off x="3978725" y="1185925"/>
            <a:ext cx="1186525" cy="1186525"/>
          </a:xfrm>
          <a:prstGeom prst="rect">
            <a:avLst/>
          </a:prstGeom>
          <a:noFill/>
          <a:ln>
            <a:noFill/>
          </a:ln>
        </p:spPr>
      </p:pic>
      <p:pic>
        <p:nvPicPr>
          <p:cNvPr id="616" name="Google Shape;616;p86"/>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87"/>
          <p:cNvSpPr txBox="1"/>
          <p:nvPr/>
        </p:nvSpPr>
        <p:spPr>
          <a:xfrm>
            <a:off x="1000475" y="1582900"/>
            <a:ext cx="6529200" cy="34074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Consola, variables y tipos de datos | </a:t>
            </a:r>
            <a:br>
              <a:rPr lang="en-GB" sz="1800">
                <a:solidFill>
                  <a:schemeClr val="dk1"/>
                </a:solidFill>
                <a:latin typeface="Helvetica Neue Light"/>
                <a:ea typeface="Helvetica Neue Light"/>
                <a:cs typeface="Helvetica Neue Light"/>
                <a:sym typeface="Helvetica Neue Light"/>
              </a:rPr>
            </a:br>
            <a:r>
              <a:rPr b="1" i="1" lang="en-GB" sz="1800">
                <a:solidFill>
                  <a:schemeClr val="dk1"/>
                </a:solidFill>
                <a:latin typeface="Helvetica Neue"/>
                <a:ea typeface="Helvetica Neue"/>
                <a:cs typeface="Helvetica Neue"/>
                <a:sym typeface="Helvetica Neue"/>
              </a:rPr>
              <a:t> </a:t>
            </a:r>
            <a:r>
              <a:rPr b="1" i="1" lang="en-GB" sz="1800" u="sng">
                <a:solidFill>
                  <a:schemeClr val="hlink"/>
                </a:solidFill>
                <a:latin typeface="Helvetica Neue"/>
                <a:ea typeface="Helvetica Neue"/>
                <a:cs typeface="Helvetica Neue"/>
                <a:sym typeface="Helvetica Neue"/>
                <a:hlinkClick r:id="rId3"/>
              </a:rPr>
              <a:t>Los apuntes de Majo (Página 1 a 8).</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Variables, valores y referencias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Te lo explico con gatitos.</a:t>
            </a:r>
            <a:endParaRPr sz="1800">
              <a:solidFill>
                <a:schemeClr val="dk1"/>
              </a:solidFill>
              <a:latin typeface="Helvetica Neue Light"/>
              <a:ea typeface="Helvetica Neue Light"/>
              <a:cs typeface="Helvetica Neue Light"/>
              <a:sym typeface="Helvetica Neue Light"/>
            </a:endParaRPr>
          </a:p>
          <a:p>
            <a:pPr indent="-24300" lvl="0" marL="189000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Práctica interactiva sobre Algoritmia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5"/>
              </a:rPr>
              <a:t>La aventura del punto.</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15000"/>
              </a:lnSpc>
              <a:spcBef>
                <a:spcPts val="100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Herramienta recomendada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Visual Studio Code.</a:t>
            </a:r>
            <a:endParaRPr sz="18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622" name="Google Shape;622;p87"/>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623" name="Google Shape;623;p87"/>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624" name="Google Shape;624;p87"/>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87"/>
          <p:cNvSpPr txBox="1"/>
          <p:nvPr/>
        </p:nvSpPr>
        <p:spPr>
          <a:xfrm>
            <a:off x="2455275" y="4322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626" name="Google Shape;626;p87"/>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627" name="Google Shape;627;p87"/>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31" name="Shape 631"/>
        <p:cNvGrpSpPr/>
        <p:nvPr/>
      </p:nvGrpSpPr>
      <p:grpSpPr>
        <a:xfrm>
          <a:off x="0" y="0"/>
          <a:ext cx="0" cy="0"/>
          <a:chOff x="0" y="0"/>
          <a:chExt cx="0" cy="0"/>
        </a:xfrm>
      </p:grpSpPr>
      <p:sp>
        <p:nvSpPr>
          <p:cNvPr id="632" name="Google Shape;632;p88"/>
          <p:cNvSpPr txBox="1"/>
          <p:nvPr/>
        </p:nvSpPr>
        <p:spPr>
          <a:xfrm>
            <a:off x="959850" y="2077200"/>
            <a:ext cx="72243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a:t>
            </a:r>
            <a:r>
              <a:rPr i="1" lang="en-GB" sz="3600">
                <a:latin typeface="Anton"/>
                <a:ea typeface="Anton"/>
                <a:cs typeface="Anton"/>
                <a:sym typeface="Anton"/>
              </a:rPr>
              <a:t>YA CONOCES LOS BENEFICIOS QUE TIENES POR SER ESTUDIANTE DE CODERHOUSE</a:t>
            </a:r>
            <a:r>
              <a:rPr b="0" i="1" lang="en-GB" sz="3600" u="none" cap="none" strike="noStrike">
                <a:solidFill>
                  <a:srgbClr val="000000"/>
                </a:solidFill>
                <a:latin typeface="Anton"/>
                <a:ea typeface="Anton"/>
                <a:cs typeface="Anton"/>
                <a:sym typeface="Anton"/>
              </a:rPr>
              <a:t>? </a:t>
            </a:r>
            <a:endParaRPr b="0" i="1" sz="3600" u="none" cap="none" strike="noStrike">
              <a:solidFill>
                <a:srgbClr val="000000"/>
              </a:solidFill>
              <a:latin typeface="Anton"/>
              <a:ea typeface="Anton"/>
              <a:cs typeface="Anton"/>
              <a:sym typeface="Anton"/>
            </a:endParaRPr>
          </a:p>
        </p:txBody>
      </p:sp>
      <p:pic>
        <p:nvPicPr>
          <p:cNvPr id="633" name="Google Shape;633;p8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34" name="Google Shape;634;p88"/>
          <p:cNvPicPr preferRelativeResize="0"/>
          <p:nvPr/>
        </p:nvPicPr>
        <p:blipFill>
          <a:blip r:embed="rId4">
            <a:alphaModFix/>
          </a:blip>
          <a:stretch>
            <a:fillRect/>
          </a:stretch>
        </p:blipFill>
        <p:spPr>
          <a:xfrm>
            <a:off x="4117851" y="958650"/>
            <a:ext cx="908300" cy="9083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89"/>
          <p:cNvSpPr txBox="1"/>
          <p:nvPr/>
        </p:nvSpPr>
        <p:spPr>
          <a:xfrm>
            <a:off x="1373850" y="2183700"/>
            <a:ext cx="6396300" cy="1674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latin typeface="Helvetica Neue Light"/>
                <a:ea typeface="Helvetica Neue Light"/>
                <a:cs typeface="Helvetica Neue Light"/>
                <a:sym typeface="Helvetica Neue Light"/>
              </a:rPr>
              <a:t>Haz clic </a:t>
            </a:r>
            <a:r>
              <a:rPr lang="en-GB" sz="2000" u="sng">
                <a:solidFill>
                  <a:schemeClr val="accent1"/>
                </a:solidFill>
                <a:latin typeface="Helvetica Neue Light"/>
                <a:ea typeface="Helvetica Neue Light"/>
                <a:cs typeface="Helvetica Neue Light"/>
                <a:sym typeface="Helvetica Neue Light"/>
                <a:hlinkClick r:id="rId3">
                  <a:extLst>
                    <a:ext uri="{A12FA001-AC4F-418D-AE19-62706E023703}">
                      <ahyp:hlinkClr val="tx"/>
                    </a:ext>
                  </a:extLst>
                </a:hlinkClick>
              </a:rPr>
              <a:t>aquí</a:t>
            </a:r>
            <a:r>
              <a:rPr lang="en-GB" sz="2000">
                <a:solidFill>
                  <a:schemeClr val="accent1"/>
                </a:solidFill>
                <a:latin typeface="Helvetica Neue Light"/>
                <a:ea typeface="Helvetica Neue Light"/>
                <a:cs typeface="Helvetica Neue Light"/>
                <a:sym typeface="Helvetica Neue Light"/>
              </a:rPr>
              <a:t> </a:t>
            </a:r>
            <a:r>
              <a:rPr lang="en-GB" sz="2000">
                <a:solidFill>
                  <a:schemeClr val="dk1"/>
                </a:solidFill>
                <a:latin typeface="Helvetica Neue Light"/>
                <a:ea typeface="Helvetica Neue Light"/>
                <a:cs typeface="Helvetica Neue Light"/>
                <a:sym typeface="Helvetica Neue Light"/>
              </a:rPr>
              <a:t>y conoce todos nuestros beneficios exclusivos para estudiantes de Coderhouse.</a:t>
            </a:r>
            <a:endParaRPr sz="20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1000"/>
              </a:spcBef>
              <a:spcAft>
                <a:spcPts val="0"/>
              </a:spcAft>
              <a:buNone/>
            </a:pPr>
            <a:r>
              <a:t/>
            </a:r>
            <a:endParaRPr sz="1800">
              <a:solidFill>
                <a:schemeClr val="dk1"/>
              </a:solidFill>
              <a:latin typeface="Helvetica Neue Light"/>
              <a:ea typeface="Helvetica Neue Light"/>
              <a:cs typeface="Helvetica Neue Light"/>
              <a:sym typeface="Helvetica Neue Light"/>
            </a:endParaRPr>
          </a:p>
          <a:p>
            <a:pPr indent="0" lvl="0" marL="457200" rtl="0" algn="l">
              <a:lnSpc>
                <a:spcPct val="115000"/>
              </a:lnSpc>
              <a:spcBef>
                <a:spcPts val="1000"/>
              </a:spcBef>
              <a:spcAft>
                <a:spcPts val="1000"/>
              </a:spcAft>
              <a:buClr>
                <a:schemeClr val="dk1"/>
              </a:buClr>
              <a:buSzPts val="1100"/>
              <a:buFont typeface="Arial"/>
              <a:buNone/>
            </a:pPr>
            <a:r>
              <a:t/>
            </a:r>
            <a:endParaRPr sz="1800">
              <a:solidFill>
                <a:schemeClr val="dk1"/>
              </a:solidFill>
              <a:latin typeface="Helvetica Neue Light"/>
              <a:ea typeface="Helvetica Neue Light"/>
              <a:cs typeface="Helvetica Neue Light"/>
              <a:sym typeface="Helvetica Neue Light"/>
            </a:endParaRPr>
          </a:p>
        </p:txBody>
      </p:sp>
      <p:pic>
        <p:nvPicPr>
          <p:cNvPr id="640" name="Google Shape;640;p8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
        <p:nvSpPr>
          <p:cNvPr id="641" name="Google Shape;641;p89"/>
          <p:cNvSpPr txBox="1"/>
          <p:nvPr/>
        </p:nvSpPr>
        <p:spPr>
          <a:xfrm>
            <a:off x="2399388" y="1126950"/>
            <a:ext cx="4776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BENEFICIOS</a:t>
            </a:r>
            <a:endParaRPr b="0" i="1" sz="4000" u="none" cap="none" strike="noStrike">
              <a:solidFill>
                <a:srgbClr val="000000"/>
              </a:solidFill>
              <a:latin typeface="Anton"/>
              <a:ea typeface="Anton"/>
              <a:cs typeface="Anton"/>
              <a:sym typeface="Anton"/>
            </a:endParaRPr>
          </a:p>
        </p:txBody>
      </p:sp>
      <p:pic>
        <p:nvPicPr>
          <p:cNvPr id="642" name="Google Shape;642;p89"/>
          <p:cNvPicPr preferRelativeResize="0"/>
          <p:nvPr/>
        </p:nvPicPr>
        <p:blipFill>
          <a:blip r:embed="rId5">
            <a:alphaModFix/>
          </a:blip>
          <a:stretch>
            <a:fillRect/>
          </a:stretch>
        </p:blipFill>
        <p:spPr>
          <a:xfrm>
            <a:off x="4139225" y="2992750"/>
            <a:ext cx="865550" cy="8655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46" name="Shape 646"/>
        <p:cNvGrpSpPr/>
        <p:nvPr/>
      </p:nvGrpSpPr>
      <p:grpSpPr>
        <a:xfrm>
          <a:off x="0" y="0"/>
          <a:ext cx="0" cy="0"/>
          <a:chOff x="0" y="0"/>
          <a:chExt cx="0" cy="0"/>
        </a:xfrm>
      </p:grpSpPr>
      <p:sp>
        <p:nvSpPr>
          <p:cNvPr id="647" name="Google Shape;647;p90"/>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648" name="Google Shape;648;p90"/>
          <p:cNvSpPr txBox="1"/>
          <p:nvPr/>
        </p:nvSpPr>
        <p:spPr>
          <a:xfrm>
            <a:off x="1309700" y="2623175"/>
            <a:ext cx="62985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Fundamentos de desarrollo con 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¿Cómo escribir JavaScript?</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Declaración de Variables.</a:t>
            </a:r>
            <a:endParaRPr sz="2200">
              <a:solidFill>
                <a:srgbClr val="E0FF00"/>
              </a:solidFill>
              <a:latin typeface="Didact Gothic"/>
              <a:ea typeface="Didact Gothic"/>
              <a:cs typeface="Didact Gothic"/>
              <a:sym typeface="Didact Gothic"/>
            </a:endParaRPr>
          </a:p>
          <a:p>
            <a:pPr indent="-368300" lvl="0" marL="45720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Didact Gothic"/>
                <a:ea typeface="Didact Gothic"/>
                <a:cs typeface="Didact Gothic"/>
                <a:sym typeface="Didact Gothic"/>
              </a:rPr>
              <a:t>Funciones de prompt, alert y console</a:t>
            </a:r>
            <a:r>
              <a:rPr lang="en-GB" sz="2200">
                <a:solidFill>
                  <a:srgbClr val="E0FF00"/>
                </a:solidFill>
                <a:latin typeface="Helvetica Neue Light"/>
                <a:ea typeface="Helvetica Neue Light"/>
                <a:cs typeface="Helvetica Neue Light"/>
                <a:sym typeface="Helvetica Neue Light"/>
              </a:rPr>
              <a:t>.</a:t>
            </a:r>
            <a:endParaRPr sz="2200">
              <a:solidFill>
                <a:srgbClr val="E0FF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200"/>
              <a:buFont typeface="Arial"/>
              <a:buNone/>
            </a:pPr>
            <a:r>
              <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2" name="Shape 652"/>
        <p:cNvGrpSpPr/>
        <p:nvPr/>
      </p:nvGrpSpPr>
      <p:grpSpPr>
        <a:xfrm>
          <a:off x="0" y="0"/>
          <a:ext cx="0" cy="0"/>
          <a:chOff x="0" y="0"/>
          <a:chExt cx="0" cy="0"/>
        </a:xfrm>
      </p:grpSpPr>
      <p:sp>
        <p:nvSpPr>
          <p:cNvPr id="653" name="Google Shape;653;p91"/>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654" name="Google Shape;654;p91"/>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8" name="Shape 658"/>
        <p:cNvGrpSpPr/>
        <p:nvPr/>
      </p:nvGrpSpPr>
      <p:grpSpPr>
        <a:xfrm>
          <a:off x="0" y="0"/>
          <a:ext cx="0" cy="0"/>
          <a:chOff x="0" y="0"/>
          <a:chExt cx="0" cy="0"/>
        </a:xfrm>
      </p:grpSpPr>
      <p:sp>
        <p:nvSpPr>
          <p:cNvPr id="659" name="Google Shape;659;p92"/>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CONTROL DE FLUJOS</a:t>
            </a:r>
            <a:endParaRPr b="0" i="1" sz="3600" u="none" cap="none" strike="noStrike">
              <a:solidFill>
                <a:srgbClr val="121212"/>
              </a:solidFill>
              <a:latin typeface="Anton"/>
              <a:ea typeface="Anton"/>
              <a:cs typeface="Anton"/>
              <a:sym typeface="Anton"/>
            </a:endParaRPr>
          </a:p>
        </p:txBody>
      </p:sp>
      <p:sp>
        <p:nvSpPr>
          <p:cNvPr id="660" name="Google Shape;660;p92"/>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661" name="Google Shape;661;p92"/>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0</a:t>
            </a:r>
            <a:r>
              <a:rPr b="1" lang="en-GB" sz="2000">
                <a:solidFill>
                  <a:srgbClr val="121212"/>
                </a:solidFill>
                <a:latin typeface="Helvetica Neue"/>
                <a:ea typeface="Helvetica Neue"/>
                <a:cs typeface="Helvetica Neue"/>
                <a:sym typeface="Helvetica Neue"/>
              </a:rPr>
              <a:t>2</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665" name="Shape 665"/>
        <p:cNvGrpSpPr/>
        <p:nvPr/>
      </p:nvGrpSpPr>
      <p:grpSpPr>
        <a:xfrm>
          <a:off x="0" y="0"/>
          <a:ext cx="0" cy="0"/>
          <a:chOff x="0" y="0"/>
          <a:chExt cx="0" cy="0"/>
        </a:xfrm>
      </p:grpSpPr>
      <p:sp>
        <p:nvSpPr>
          <p:cNvPr id="666" name="Google Shape;666;p93"/>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None/>
            </a:pPr>
            <a:r>
              <a:rPr lang="en-GB" sz="1800">
                <a:latin typeface="Helvetica Neue Light"/>
                <a:ea typeface="Helvetica Neue Light"/>
                <a:cs typeface="Helvetica Neue Light"/>
                <a:sym typeface="Helvetica Neue Light"/>
              </a:rPr>
              <a:t>Entender:</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 ¿Qué es un condicional y cómo nos permite tomar decisiones en nuestro código?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 ¿Cómo JavaScript evalúa un valor verdadero o falso?</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 ¿Qué es un operador de comparación y cuál es su uso en los condicionales?</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 ¿Qué es un operador lógico y cuál es su uso en los condicionales?</a:t>
            </a:r>
            <a:endParaRPr sz="1800">
              <a:latin typeface="Helvetica Neue Light"/>
              <a:ea typeface="Helvetica Neue Light"/>
              <a:cs typeface="Helvetica Neue Light"/>
              <a:sym typeface="Helvetica Neue Light"/>
            </a:endParaRPr>
          </a:p>
        </p:txBody>
      </p:sp>
      <p:pic>
        <p:nvPicPr>
          <p:cNvPr id="667" name="Google Shape;667;p9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68" name="Google Shape;668;p93"/>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669" name="Google Shape;669;p93"/>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94"/>
          <p:cNvSpPr txBox="1"/>
          <p:nvPr/>
        </p:nvSpPr>
        <p:spPr>
          <a:xfrm>
            <a:off x="483500" y="1237775"/>
            <a:ext cx="3924900" cy="36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JavaScript:</a:t>
            </a:r>
            <a:r>
              <a:rPr lang="en-GB" sz="1250">
                <a:solidFill>
                  <a:schemeClr val="dk1"/>
                </a:solidFill>
                <a:latin typeface="Helvetica Neue Light"/>
                <a:ea typeface="Helvetica Neue Light"/>
                <a:cs typeface="Helvetica Neue Light"/>
                <a:sym typeface="Helvetica Neue Light"/>
              </a:rPr>
              <a:t> es un lenguaje de programación que se utiliza principalmente para aportar dinamismo a los sitios web.</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Variable:</a:t>
            </a:r>
            <a:r>
              <a:rPr lang="en-GB" sz="1250">
                <a:solidFill>
                  <a:schemeClr val="dk1"/>
                </a:solidFill>
                <a:latin typeface="Helvetica Neue Light"/>
                <a:ea typeface="Helvetica Neue Light"/>
                <a:cs typeface="Helvetica Neue Light"/>
                <a:sym typeface="Helvetica Neue Light"/>
              </a:rPr>
              <a:t> es un espacio reservado en la memoria que, como su nombre indica, puede cambiar de contenido a lo largo de la ejecución de un programa. Podemos almacenar un número, un texto, un listado de números, etcétera.</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Algoritmo:</a:t>
            </a:r>
            <a:r>
              <a:rPr lang="en-GB" sz="1250">
                <a:solidFill>
                  <a:schemeClr val="dk1"/>
                </a:solidFill>
                <a:latin typeface="Helvetica Neue Light"/>
                <a:ea typeface="Helvetica Neue Light"/>
                <a:cs typeface="Helvetica Neue Light"/>
                <a:sym typeface="Helvetica Neue Light"/>
              </a:rPr>
              <a:t> en programación, es un conjunto de procedimientos o funciones que se necesitan para realizar cierta operación o acción.</a:t>
            </a:r>
            <a:endParaRPr sz="1250">
              <a:solidFill>
                <a:schemeClr val="dk1"/>
              </a:solidFill>
              <a:latin typeface="Helvetica Neue Light"/>
              <a:ea typeface="Helvetica Neue Light"/>
              <a:cs typeface="Helvetica Neue Light"/>
              <a:sym typeface="Helvetica Neue Light"/>
            </a:endParaRPr>
          </a:p>
        </p:txBody>
      </p:sp>
      <p:sp>
        <p:nvSpPr>
          <p:cNvPr id="675" name="Google Shape;675;p94"/>
          <p:cNvSpPr txBox="1"/>
          <p:nvPr/>
        </p:nvSpPr>
        <p:spPr>
          <a:xfrm>
            <a:off x="196487" y="12907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a:t>
            </a:r>
            <a:endParaRPr i="1" sz="2000">
              <a:latin typeface="Anton"/>
              <a:ea typeface="Anton"/>
              <a:cs typeface="Anton"/>
              <a:sym typeface="Anton"/>
            </a:endParaRPr>
          </a:p>
        </p:txBody>
      </p:sp>
      <p:pic>
        <p:nvPicPr>
          <p:cNvPr id="676" name="Google Shape;676;p9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77" name="Google Shape;677;p94"/>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678" name="Google Shape;678;p94"/>
          <p:cNvSpPr txBox="1"/>
          <p:nvPr/>
        </p:nvSpPr>
        <p:spPr>
          <a:xfrm>
            <a:off x="4572000"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679" name="Google Shape;679;p94"/>
          <p:cNvSpPr txBox="1"/>
          <p:nvPr/>
        </p:nvSpPr>
        <p:spPr>
          <a:xfrm>
            <a:off x="4694675" y="12377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b="1" sz="125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680" name="Google Shape;680;p94"/>
          <p:cNvSpPr txBox="1"/>
          <p:nvPr/>
        </p:nvSpPr>
        <p:spPr>
          <a:xfrm>
            <a:off x="4750700" y="1237775"/>
            <a:ext cx="3924900" cy="3600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Operadores lógicos:</a:t>
            </a:r>
            <a:r>
              <a:rPr lang="en-GB" sz="1250">
                <a:solidFill>
                  <a:schemeClr val="dk1"/>
                </a:solidFill>
                <a:latin typeface="Helvetica Neue Light"/>
                <a:ea typeface="Helvetica Neue Light"/>
                <a:cs typeface="Helvetica Neue Light"/>
                <a:sym typeface="Helvetica Neue Light"/>
              </a:rPr>
              <a:t> permiten agrupar expresiones lógicas. Las expresiones lógicas son todas aquellas expresiones que obtienen como resultado verdadero o falso. Los operadores lógicos son aquellos que hacen de nexo de este tipo de expresiones.</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Anidar:</a:t>
            </a:r>
            <a:r>
              <a:rPr lang="en-GB" sz="1250">
                <a:solidFill>
                  <a:schemeClr val="dk1"/>
                </a:solidFill>
                <a:latin typeface="Helvetica Neue Light"/>
                <a:ea typeface="Helvetica Neue Light"/>
                <a:cs typeface="Helvetica Neue Light"/>
                <a:sym typeface="Helvetica Neue Light"/>
              </a:rPr>
              <a:t> en programación, se refiere a escribir una sentencia junto a una subsiguiente dentro de la misma estructura sintáctica. Es decir, que no hay un salto de línea en el medio.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684" name="Shape 684"/>
        <p:cNvGrpSpPr/>
        <p:nvPr/>
      </p:nvGrpSpPr>
      <p:grpSpPr>
        <a:xfrm>
          <a:off x="0" y="0"/>
          <a:ext cx="0" cy="0"/>
          <a:chOff x="0" y="0"/>
          <a:chExt cx="0" cy="0"/>
        </a:xfrm>
      </p:grpSpPr>
      <p:sp>
        <p:nvSpPr>
          <p:cNvPr id="685" name="Google Shape;685;p95"/>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686" name="Google Shape;686;p9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9" name="Shape 159"/>
        <p:cNvGrpSpPr/>
        <p:nvPr/>
      </p:nvGrpSpPr>
      <p:grpSpPr>
        <a:xfrm>
          <a:off x="0" y="0"/>
          <a:ext cx="0" cy="0"/>
          <a:chOff x="0" y="0"/>
          <a:chExt cx="0" cy="0"/>
        </a:xfrm>
      </p:grpSpPr>
      <p:sp>
        <p:nvSpPr>
          <p:cNvPr id="160" name="Google Shape;160;p33"/>
          <p:cNvSpPr txBox="1"/>
          <p:nvPr>
            <p:ph type="ctrTitle"/>
          </p:nvPr>
        </p:nvSpPr>
        <p:spPr>
          <a:xfrm>
            <a:off x="2417500" y="564350"/>
            <a:ext cx="44871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700">
                <a:solidFill>
                  <a:srgbClr val="000000"/>
                </a:solidFill>
                <a:latin typeface="Anton"/>
                <a:ea typeface="Anton"/>
                <a:cs typeface="Anton"/>
                <a:sym typeface="Anton"/>
              </a:rPr>
              <a:t>PROYECTO FINAL</a:t>
            </a:r>
            <a:endParaRPr b="1" i="1" sz="3000">
              <a:solidFill>
                <a:srgbClr val="000000"/>
              </a:solidFill>
              <a:latin typeface="Anton"/>
              <a:ea typeface="Anton"/>
              <a:cs typeface="Anton"/>
              <a:sym typeface="Anton"/>
            </a:endParaRPr>
          </a:p>
        </p:txBody>
      </p:sp>
      <p:sp>
        <p:nvSpPr>
          <p:cNvPr id="161" name="Google Shape;161;p33"/>
          <p:cNvSpPr txBox="1"/>
          <p:nvPr/>
        </p:nvSpPr>
        <p:spPr>
          <a:xfrm>
            <a:off x="847200" y="1425525"/>
            <a:ext cx="7449600" cy="34779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Proyecto Final se construye a partir de los </a:t>
            </a:r>
            <a:r>
              <a:rPr b="1" i="0" lang="en-GB" sz="1700" u="none" cap="none" strike="noStrike">
                <a:solidFill>
                  <a:schemeClr val="dk1"/>
                </a:solidFill>
                <a:latin typeface="Helvetica Neue"/>
                <a:ea typeface="Helvetica Neue"/>
                <a:cs typeface="Helvetica Neue"/>
                <a:sym typeface="Helvetica Neue"/>
              </a:rPr>
              <a:t>desafíos</a:t>
            </a:r>
            <a:r>
              <a:rPr b="0" i="0" lang="en-GB" sz="1700" u="none" cap="none" strike="noStrike">
                <a:solidFill>
                  <a:schemeClr val="dk1"/>
                </a:solidFill>
                <a:latin typeface="Helvetica Neue Light"/>
                <a:ea typeface="Helvetica Neue Light"/>
                <a:cs typeface="Helvetica Neue Light"/>
                <a:sym typeface="Helvetica Neue Light"/>
              </a:rPr>
              <a:t> que se realizan clase a clase. Se va creando a medida que el estudiante sube los desafíos entregables a nuestra plataforma.</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chemeClr val="dk1"/>
                </a:solidFill>
                <a:latin typeface="Helvetica Neue Light"/>
                <a:ea typeface="Helvetica Neue Light"/>
                <a:cs typeface="Helvetica Neue Light"/>
                <a:sym typeface="Helvetica Neue Light"/>
              </a:rPr>
              <a:t>El objetivo es que cada estudiante pueda utilizar su Proyecto Final como parte de su portfolio personal.</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17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rPr b="0" i="0" lang="en-GB" sz="1700" u="none" cap="none" strike="noStrike">
                <a:solidFill>
                  <a:srgbClr val="000000"/>
                </a:solidFill>
                <a:latin typeface="Helvetica Neue Light"/>
                <a:ea typeface="Helvetica Neue Light"/>
                <a:cs typeface="Helvetica Neue Light"/>
                <a:sym typeface="Helvetica Neue Light"/>
              </a:rPr>
              <a:t>El </a:t>
            </a:r>
            <a:r>
              <a:rPr b="1" i="0" lang="en-GB" sz="1700" u="none" cap="none" strike="noStrike">
                <a:solidFill>
                  <a:srgbClr val="000000"/>
                </a:solidFill>
                <a:latin typeface="Helvetica Neue"/>
                <a:ea typeface="Helvetica Neue"/>
                <a:cs typeface="Helvetica Neue"/>
                <a:sym typeface="Helvetica Neue"/>
              </a:rPr>
              <a:t>proyecto final</a:t>
            </a:r>
            <a:r>
              <a:rPr b="0" i="0" lang="en-GB" sz="1700" u="none" cap="none" strike="noStrike">
                <a:solidFill>
                  <a:srgbClr val="000000"/>
                </a:solidFill>
                <a:latin typeface="Helvetica Neue Light"/>
                <a:ea typeface="Helvetica Neue Light"/>
                <a:cs typeface="Helvetica Neue Light"/>
                <a:sym typeface="Helvetica Neue Light"/>
              </a:rPr>
              <a:t> se debe subir a la plataforma la ante-última o última clase del curso. </a:t>
            </a:r>
            <a:r>
              <a:rPr b="0" i="1" lang="en-GB" sz="1700" u="none" cap="none" strike="noStrike">
                <a:solidFill>
                  <a:srgbClr val="000000"/>
                </a:solidFill>
                <a:latin typeface="Helvetica Neue Light"/>
                <a:ea typeface="Helvetica Neue Light"/>
                <a:cs typeface="Helvetica Neue Light"/>
                <a:sym typeface="Helvetica Neue Light"/>
              </a:rPr>
              <a:t>En caso de no hacerlo tendrás 20 días a partir de la finalización del curso para cargarlo en la plataforma</a:t>
            </a:r>
            <a:r>
              <a:rPr b="0" i="0" lang="en-GB" sz="1700" u="none" cap="none" strike="noStrike">
                <a:solidFill>
                  <a:srgbClr val="000000"/>
                </a:solidFill>
                <a:latin typeface="Helvetica Neue Light"/>
                <a:ea typeface="Helvetica Neue Light"/>
                <a:cs typeface="Helvetica Neue Light"/>
                <a:sym typeface="Helvetica Neue Light"/>
              </a:rPr>
              <a:t>. </a:t>
            </a:r>
            <a:r>
              <a:rPr b="0" i="1" lang="en-GB" sz="1700" u="none" cap="none" strike="noStrike">
                <a:solidFill>
                  <a:srgbClr val="000000"/>
                </a:solidFill>
                <a:latin typeface="Helvetica Neue Light"/>
                <a:ea typeface="Helvetica Neue Light"/>
                <a:cs typeface="Helvetica Neue Light"/>
                <a:sym typeface="Helvetica Neue Light"/>
              </a:rPr>
              <a:t>Pasados esos días el botón de entrega se inhabilitará.</a:t>
            </a:r>
            <a:endParaRPr b="0" i="1" sz="17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700"/>
              <a:buFont typeface="Arial"/>
              <a:buNone/>
            </a:pPr>
            <a:r>
              <a:t/>
            </a:r>
            <a:endParaRPr b="0" i="0" sz="1700" u="none" cap="none" strike="noStrike">
              <a:solidFill>
                <a:srgbClr val="000000"/>
              </a:solidFill>
              <a:latin typeface="Helvetica Neue Light"/>
              <a:ea typeface="Helvetica Neue Light"/>
              <a:cs typeface="Helvetica Neue Light"/>
              <a:sym typeface="Helvetica Neue Light"/>
            </a:endParaRPr>
          </a:p>
        </p:txBody>
      </p:sp>
      <p:pic>
        <p:nvPicPr>
          <p:cNvPr id="162" name="Google Shape;162;p3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63" name="Google Shape;163;p33"/>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90" name="Shape 690"/>
        <p:cNvGrpSpPr/>
        <p:nvPr/>
      </p:nvGrpSpPr>
      <p:grpSpPr>
        <a:xfrm>
          <a:off x="0" y="0"/>
          <a:ext cx="0" cy="0"/>
          <a:chOff x="0" y="0"/>
          <a:chExt cx="0" cy="0"/>
        </a:xfrm>
      </p:grpSpPr>
      <p:sp>
        <p:nvSpPr>
          <p:cNvPr id="691" name="Google Shape;691;p96"/>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2</a:t>
            </a:r>
            <a:endParaRPr i="1" sz="2000">
              <a:latin typeface="Anton"/>
              <a:ea typeface="Anton"/>
              <a:cs typeface="Anton"/>
              <a:sym typeface="Anton"/>
            </a:endParaRPr>
          </a:p>
        </p:txBody>
      </p:sp>
      <p:pic>
        <p:nvPicPr>
          <p:cNvPr id="692" name="Google Shape;692;p9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93" name="Google Shape;693;p96"/>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694" name="Google Shape;694;p96"/>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Variables</a:t>
            </a:r>
            <a:r>
              <a:rPr lang="en-GB" sz="1100">
                <a:solidFill>
                  <a:srgbClr val="FFFFFF"/>
                </a:solidFill>
                <a:latin typeface="Helvetica Neue"/>
                <a:ea typeface="Helvetica Neue"/>
                <a:cs typeface="Helvetica Neue"/>
                <a:sym typeface="Helvetica Neue"/>
              </a:rPr>
              <a:t> </a:t>
            </a:r>
            <a:r>
              <a:rPr lang="en-GB" sz="1300">
                <a:solidFill>
                  <a:srgbClr val="FFFFFF"/>
                </a:solidFill>
                <a:latin typeface="Helvetica Neue"/>
                <a:ea typeface="Helvetica Neue"/>
                <a:cs typeface="Helvetica Neue"/>
                <a:sym typeface="Helvetica Neue"/>
              </a:rPr>
              <a:t>boolean</a:t>
            </a:r>
            <a:endParaRPr sz="1100">
              <a:solidFill>
                <a:srgbClr val="FFFFFF"/>
              </a:solidFill>
              <a:latin typeface="Helvetica Neue"/>
              <a:ea typeface="Helvetica Neue"/>
              <a:cs typeface="Helvetica Neue"/>
              <a:sym typeface="Helvetica Neue"/>
            </a:endParaRPr>
          </a:p>
        </p:txBody>
      </p:sp>
      <p:sp>
        <p:nvSpPr>
          <p:cNvPr id="695" name="Google Shape;695;p96"/>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Condicionales en JS</a:t>
            </a:r>
            <a:endParaRPr b="0" i="0" sz="1300" u="none" cap="none" strike="noStrike">
              <a:solidFill>
                <a:srgbClr val="FFFFFF"/>
              </a:solidFill>
              <a:latin typeface="Helvetica Neue"/>
              <a:ea typeface="Helvetica Neue"/>
              <a:cs typeface="Helvetica Neue"/>
              <a:sym typeface="Helvetica Neue"/>
            </a:endParaRPr>
          </a:p>
        </p:txBody>
      </p:sp>
      <p:sp>
        <p:nvSpPr>
          <p:cNvPr id="696" name="Google Shape;696;p96"/>
          <p:cNvSpPr/>
          <p:nvPr/>
        </p:nvSpPr>
        <p:spPr>
          <a:xfrm>
            <a:off x="2735900" y="130537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Estructura IF</a:t>
            </a:r>
            <a:endParaRPr b="0" i="0" sz="1300" u="none" cap="none" strike="noStrike">
              <a:solidFill>
                <a:srgbClr val="222222"/>
              </a:solidFill>
              <a:latin typeface="Helvetica Neue"/>
              <a:ea typeface="Helvetica Neue"/>
              <a:cs typeface="Helvetica Neue"/>
              <a:sym typeface="Helvetica Neue"/>
            </a:endParaRPr>
          </a:p>
        </p:txBody>
      </p:sp>
      <p:sp>
        <p:nvSpPr>
          <p:cNvPr id="697" name="Google Shape;697;p96"/>
          <p:cNvSpPr/>
          <p:nvPr/>
        </p:nvSpPr>
        <p:spPr>
          <a:xfrm>
            <a:off x="4938150" y="130537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1300">
                <a:solidFill>
                  <a:srgbClr val="222222"/>
                </a:solidFill>
                <a:latin typeface="Helvetica Neue"/>
                <a:ea typeface="Helvetica Neue"/>
                <a:cs typeface="Helvetica Neue"/>
                <a:sym typeface="Helvetica Neue"/>
              </a:rPr>
              <a:t>IF...ELSE, </a:t>
            </a:r>
            <a:endParaRPr sz="1300">
              <a:solidFill>
                <a:srgbClr val="222222"/>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GB" sz="1300">
                <a:solidFill>
                  <a:srgbClr val="222222"/>
                </a:solidFill>
                <a:latin typeface="Helvetica Neue"/>
                <a:ea typeface="Helvetica Neue"/>
                <a:cs typeface="Helvetica Neue"/>
                <a:sym typeface="Helvetica Neue"/>
              </a:rPr>
              <a:t>IF…ELSE IF</a:t>
            </a:r>
            <a:endParaRPr b="0" i="0" sz="1100" u="none" cap="none" strike="noStrike">
              <a:solidFill>
                <a:srgbClr val="222222"/>
              </a:solidFill>
              <a:latin typeface="Helvetica Neue"/>
              <a:ea typeface="Helvetica Neue"/>
              <a:cs typeface="Helvetica Neue"/>
              <a:sym typeface="Helvetica Neue"/>
            </a:endParaRPr>
          </a:p>
        </p:txBody>
      </p:sp>
      <p:cxnSp>
        <p:nvCxnSpPr>
          <p:cNvPr id="698" name="Google Shape;698;p96"/>
          <p:cNvCxnSpPr/>
          <p:nvPr/>
        </p:nvCxnSpPr>
        <p:spPr>
          <a:xfrm>
            <a:off x="4284500" y="14706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699" name="Google Shape;699;p96"/>
          <p:cNvCxnSpPr/>
          <p:nvPr/>
        </p:nvCxnSpPr>
        <p:spPr>
          <a:xfrm>
            <a:off x="2071400" y="1470675"/>
            <a:ext cx="664500" cy="0"/>
          </a:xfrm>
          <a:prstGeom prst="straightConnector1">
            <a:avLst/>
          </a:prstGeom>
          <a:noFill/>
          <a:ln cap="flat" cmpd="sng" w="9525">
            <a:solidFill>
              <a:srgbClr val="CCCCCC"/>
            </a:solidFill>
            <a:prstDash val="solid"/>
            <a:round/>
            <a:headEnd len="med" w="med" type="oval"/>
            <a:tailEnd len="med" w="med" type="oval"/>
          </a:ln>
        </p:spPr>
      </p:cxnSp>
      <p:cxnSp>
        <p:nvCxnSpPr>
          <p:cNvPr id="700" name="Google Shape;700;p96"/>
          <p:cNvCxnSpPr/>
          <p:nvPr/>
        </p:nvCxnSpPr>
        <p:spPr>
          <a:xfrm>
            <a:off x="1344950" y="1755378"/>
            <a:ext cx="0" cy="446100"/>
          </a:xfrm>
          <a:prstGeom prst="straightConnector1">
            <a:avLst/>
          </a:prstGeom>
          <a:noFill/>
          <a:ln cap="flat" cmpd="sng" w="9525">
            <a:solidFill>
              <a:srgbClr val="CCCCCC"/>
            </a:solidFill>
            <a:prstDash val="solid"/>
            <a:round/>
            <a:headEnd len="med" w="med" type="oval"/>
            <a:tailEnd len="med" w="med" type="oval"/>
          </a:ln>
        </p:spPr>
      </p:cxnSp>
      <p:sp>
        <p:nvSpPr>
          <p:cNvPr id="701" name="Google Shape;701;p96"/>
          <p:cNvSpPr/>
          <p:nvPr/>
        </p:nvSpPr>
        <p:spPr>
          <a:xfrm>
            <a:off x="2735900" y="2319650"/>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¿Cuáles son?</a:t>
            </a:r>
            <a:endParaRPr b="0" i="0" sz="1100" u="none" cap="none" strike="noStrike">
              <a:solidFill>
                <a:srgbClr val="222222"/>
              </a:solidFill>
              <a:latin typeface="Helvetica Neue"/>
              <a:ea typeface="Helvetica Neue"/>
              <a:cs typeface="Helvetica Neue"/>
              <a:sym typeface="Helvetica Neue"/>
            </a:endParaRPr>
          </a:p>
        </p:txBody>
      </p:sp>
      <p:cxnSp>
        <p:nvCxnSpPr>
          <p:cNvPr id="702" name="Google Shape;702;p96"/>
          <p:cNvCxnSpPr/>
          <p:nvPr/>
        </p:nvCxnSpPr>
        <p:spPr>
          <a:xfrm>
            <a:off x="2071400" y="2484950"/>
            <a:ext cx="664500" cy="0"/>
          </a:xfrm>
          <a:prstGeom prst="straightConnector1">
            <a:avLst/>
          </a:prstGeom>
          <a:noFill/>
          <a:ln cap="flat" cmpd="sng" w="9525">
            <a:solidFill>
              <a:srgbClr val="CCCCCC"/>
            </a:solidFill>
            <a:prstDash val="solid"/>
            <a:round/>
            <a:headEnd len="med" w="med" type="oval"/>
            <a:tailEnd len="med" w="med" type="oval"/>
          </a:ln>
        </p:spPr>
      </p:cxnSp>
      <p:sp>
        <p:nvSpPr>
          <p:cNvPr id="703" name="Google Shape;703;p96"/>
          <p:cNvSpPr/>
          <p:nvPr/>
        </p:nvSpPr>
        <p:spPr>
          <a:xfrm>
            <a:off x="618500"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FFFFFF"/>
                </a:solidFill>
                <a:latin typeface="Helvetica Neue"/>
                <a:ea typeface="Helvetica Neue"/>
                <a:cs typeface="Helvetica Neue"/>
                <a:sym typeface="Helvetica Neue"/>
              </a:rPr>
              <a:t>Operadores</a:t>
            </a:r>
            <a:r>
              <a:rPr lang="en-GB" sz="1100">
                <a:solidFill>
                  <a:srgbClr val="FFFFFF"/>
                </a:solidFill>
                <a:latin typeface="Helvetica Neue"/>
                <a:ea typeface="Helvetica Neue"/>
                <a:cs typeface="Helvetica Neue"/>
                <a:sym typeface="Helvetica Neue"/>
              </a:rPr>
              <a:t> </a:t>
            </a:r>
            <a:r>
              <a:rPr lang="en-GB" sz="1300">
                <a:solidFill>
                  <a:srgbClr val="FFFFFF"/>
                </a:solidFill>
                <a:latin typeface="Helvetica Neue"/>
                <a:ea typeface="Helvetica Neue"/>
                <a:cs typeface="Helvetica Neue"/>
                <a:sym typeface="Helvetica Neue"/>
              </a:rPr>
              <a:t>lógicos</a:t>
            </a:r>
            <a:endParaRPr sz="1100">
              <a:solidFill>
                <a:srgbClr val="FFFFFF"/>
              </a:solidFill>
              <a:latin typeface="Helvetica Neue"/>
              <a:ea typeface="Helvetica Neue"/>
              <a:cs typeface="Helvetica Neue"/>
              <a:sym typeface="Helvetica Neue"/>
            </a:endParaRPr>
          </a:p>
        </p:txBody>
      </p:sp>
      <p:cxnSp>
        <p:nvCxnSpPr>
          <p:cNvPr id="704" name="Google Shape;704;p96"/>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sp>
        <p:nvSpPr>
          <p:cNvPr id="705" name="Google Shape;705;p96"/>
          <p:cNvSpPr/>
          <p:nvPr/>
        </p:nvSpPr>
        <p:spPr>
          <a:xfrm>
            <a:off x="2735900" y="338587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¿Cuáles son?</a:t>
            </a:r>
            <a:endParaRPr b="0" i="0" sz="1100" u="none" cap="none" strike="noStrike">
              <a:solidFill>
                <a:srgbClr val="222222"/>
              </a:solidFill>
              <a:latin typeface="Helvetica Neue"/>
              <a:ea typeface="Helvetica Neue"/>
              <a:cs typeface="Helvetica Neue"/>
              <a:sym typeface="Helvetica Neue"/>
            </a:endParaRPr>
          </a:p>
        </p:txBody>
      </p:sp>
      <p:cxnSp>
        <p:nvCxnSpPr>
          <p:cNvPr id="706" name="Google Shape;706;p96"/>
          <p:cNvCxnSpPr/>
          <p:nvPr/>
        </p:nvCxnSpPr>
        <p:spPr>
          <a:xfrm>
            <a:off x="2071400" y="3551175"/>
            <a:ext cx="664500" cy="0"/>
          </a:xfrm>
          <a:prstGeom prst="straightConnector1">
            <a:avLst/>
          </a:prstGeom>
          <a:noFill/>
          <a:ln cap="flat" cmpd="sng" w="9525">
            <a:solidFill>
              <a:srgbClr val="CCCCCC"/>
            </a:solidFill>
            <a:prstDash val="solid"/>
            <a:round/>
            <a:headEnd len="med" w="med" type="oval"/>
            <a:tailEnd len="med" w="med" type="oval"/>
          </a:ln>
        </p:spPr>
      </p:cxnSp>
      <p:sp>
        <p:nvSpPr>
          <p:cNvPr id="707" name="Google Shape;707;p96"/>
          <p:cNvSpPr/>
          <p:nvPr/>
        </p:nvSpPr>
        <p:spPr>
          <a:xfrm>
            <a:off x="4938150" y="3385875"/>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n-GB" sz="1300">
                <a:solidFill>
                  <a:srgbClr val="222222"/>
                </a:solidFill>
                <a:latin typeface="Helvetica Neue"/>
                <a:ea typeface="Helvetica Neue"/>
                <a:cs typeface="Helvetica Neue"/>
                <a:sym typeface="Helvetica Neue"/>
              </a:rPr>
              <a:t>Combinaciones</a:t>
            </a:r>
            <a:endParaRPr b="0" i="0" sz="1100" u="none" cap="none" strike="noStrike">
              <a:solidFill>
                <a:srgbClr val="222222"/>
              </a:solidFill>
              <a:latin typeface="Helvetica Neue"/>
              <a:ea typeface="Helvetica Neue"/>
              <a:cs typeface="Helvetica Neue"/>
              <a:sym typeface="Helvetica Neue"/>
            </a:endParaRPr>
          </a:p>
        </p:txBody>
      </p:sp>
      <p:cxnSp>
        <p:nvCxnSpPr>
          <p:cNvPr id="708" name="Google Shape;708;p96"/>
          <p:cNvCxnSpPr/>
          <p:nvPr/>
        </p:nvCxnSpPr>
        <p:spPr>
          <a:xfrm>
            <a:off x="4284500" y="3551175"/>
            <a:ext cx="664500" cy="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12" name="Shape 712"/>
        <p:cNvGrpSpPr/>
        <p:nvPr/>
      </p:nvGrpSpPr>
      <p:grpSpPr>
        <a:xfrm>
          <a:off x="0" y="0"/>
          <a:ext cx="0" cy="0"/>
          <a:chOff x="0" y="0"/>
          <a:chExt cx="0" cy="0"/>
        </a:xfrm>
      </p:grpSpPr>
      <p:sp>
        <p:nvSpPr>
          <p:cNvPr id="713" name="Google Shape;713;p97"/>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14" name="Google Shape;714;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715" name="Google Shape;715;p97"/>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97"/>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2</a:t>
            </a:r>
            <a:endParaRPr b="0" i="0" sz="1400" u="none" cap="none" strike="noStrike">
              <a:solidFill>
                <a:srgbClr val="000000"/>
              </a:solidFill>
              <a:latin typeface="Helvetica Neue"/>
              <a:ea typeface="Helvetica Neue"/>
              <a:cs typeface="Helvetica Neue"/>
              <a:sym typeface="Helvetica Neue"/>
            </a:endParaRPr>
          </a:p>
        </p:txBody>
      </p:sp>
      <p:sp>
        <p:nvSpPr>
          <p:cNvPr id="717" name="Google Shape;717;p97"/>
          <p:cNvSpPr txBox="1"/>
          <p:nvPr/>
        </p:nvSpPr>
        <p:spPr>
          <a:xfrm>
            <a:off x="37611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1200"/>
              <a:buFont typeface="Arial"/>
              <a:buNone/>
            </a:pPr>
            <a:r>
              <a:rPr b="1" lang="en-GB" sz="1200">
                <a:latin typeface="Helvetica Neue"/>
                <a:ea typeface="Helvetica Neue"/>
                <a:cs typeface="Helvetica Neue"/>
                <a:sym typeface="Helvetica Neue"/>
              </a:rPr>
              <a:t>Control de flujos</a:t>
            </a:r>
            <a:endParaRPr b="1" i="0" sz="1200" u="none" cap="none" strike="noStrike">
              <a:solidFill>
                <a:srgbClr val="000000"/>
              </a:solidFill>
              <a:latin typeface="Helvetica Neue"/>
              <a:ea typeface="Helvetica Neue"/>
              <a:cs typeface="Helvetica Neue"/>
              <a:sym typeface="Helvetica Neue"/>
            </a:endParaRPr>
          </a:p>
        </p:txBody>
      </p:sp>
      <p:cxnSp>
        <p:nvCxnSpPr>
          <p:cNvPr id="718" name="Google Shape;718;p97"/>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19" name="Google Shape;719;p97"/>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20" name="Google Shape;720;p97"/>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21" name="Google Shape;721;p97"/>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22" name="Google Shape;722;p97"/>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723" name="Google Shape;723;p97"/>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97"/>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97"/>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a:t>
            </a:r>
            <a:endParaRPr b="0" i="0" sz="1400" u="none" cap="none" strike="noStrike">
              <a:solidFill>
                <a:srgbClr val="000000"/>
              </a:solidFill>
              <a:latin typeface="Helvetica Neue"/>
              <a:ea typeface="Helvetica Neue"/>
              <a:cs typeface="Helvetica Neue"/>
              <a:sym typeface="Helvetica Neue"/>
            </a:endParaRPr>
          </a:p>
        </p:txBody>
      </p:sp>
      <p:sp>
        <p:nvSpPr>
          <p:cNvPr id="726" name="Google Shape;726;p97"/>
          <p:cNvSpPr txBox="1"/>
          <p:nvPr/>
        </p:nvSpPr>
        <p:spPr>
          <a:xfrm>
            <a:off x="1377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Conceptos generales: sintaxis y variables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27" name="Google Shape;727;p97"/>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28" name="Google Shape;728;p97"/>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29" name="Google Shape;729;p97"/>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30" name="Google Shape;730;p97"/>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31" name="Google Shape;731;p97"/>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732" name="Google Shape;732;p97"/>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97"/>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97"/>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3</a:t>
            </a:r>
            <a:endParaRPr b="0" i="0" sz="1400" u="none" cap="none" strike="noStrike">
              <a:solidFill>
                <a:srgbClr val="000000"/>
              </a:solidFill>
              <a:latin typeface="Helvetica Neue"/>
              <a:ea typeface="Helvetica Neue"/>
              <a:cs typeface="Helvetica Neue"/>
              <a:sym typeface="Helvetica Neue"/>
            </a:endParaRPr>
          </a:p>
        </p:txBody>
      </p:sp>
      <p:sp>
        <p:nvSpPr>
          <p:cNvPr id="735" name="Google Shape;735;p97"/>
          <p:cNvSpPr txBox="1"/>
          <p:nvPr/>
        </p:nvSpPr>
        <p:spPr>
          <a:xfrm>
            <a:off x="6144625" y="1758000"/>
            <a:ext cx="18549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Funciones básicas + Ciclos/Iteraciones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736" name="Google Shape;736;p97"/>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97"/>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97"/>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97"/>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740" name="Google Shape;740;p97"/>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741" name="Google Shape;741;p97"/>
          <p:cNvSpPr txBox="1"/>
          <p:nvPr/>
        </p:nvSpPr>
        <p:spPr>
          <a:xfrm>
            <a:off x="4086188" y="29708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CON UN CONDICIONAL</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42" name="Google Shape;742;p97"/>
          <p:cNvPicPr preferRelativeResize="0"/>
          <p:nvPr/>
        </p:nvPicPr>
        <p:blipFill rotWithShape="1">
          <a:blip r:embed="rId5">
            <a:alphaModFix/>
          </a:blip>
          <a:srcRect b="0" l="0" r="0" t="0"/>
          <a:stretch/>
        </p:blipFill>
        <p:spPr>
          <a:xfrm>
            <a:off x="3767063" y="3030438"/>
            <a:ext cx="307150" cy="307150"/>
          </a:xfrm>
          <a:prstGeom prst="rect">
            <a:avLst/>
          </a:prstGeom>
          <a:noFill/>
          <a:ln>
            <a:noFill/>
          </a:ln>
        </p:spPr>
      </p:pic>
      <p:sp>
        <p:nvSpPr>
          <p:cNvPr id="743" name="Google Shape;743;p97"/>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744" name="Google Shape;744;p97"/>
          <p:cNvSpPr txBox="1"/>
          <p:nvPr/>
        </p:nvSpPr>
        <p:spPr>
          <a:xfrm>
            <a:off x="6502338" y="2970938"/>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UTILIZANDO UN CICLO</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45" name="Google Shape;745;p97"/>
          <p:cNvPicPr preferRelativeResize="0"/>
          <p:nvPr/>
        </p:nvPicPr>
        <p:blipFill rotWithShape="1">
          <a:blip r:embed="rId5">
            <a:alphaModFix/>
          </a:blip>
          <a:srcRect b="0" l="0" r="0" t="0"/>
          <a:stretch/>
        </p:blipFill>
        <p:spPr>
          <a:xfrm>
            <a:off x="6195188" y="3030325"/>
            <a:ext cx="307150" cy="307150"/>
          </a:xfrm>
          <a:prstGeom prst="rect">
            <a:avLst/>
          </a:prstGeom>
          <a:noFill/>
          <a:ln>
            <a:noFill/>
          </a:ln>
        </p:spPr>
      </p:pic>
      <p:sp>
        <p:nvSpPr>
          <p:cNvPr id="746" name="Google Shape;746;p97"/>
          <p:cNvSpPr txBox="1"/>
          <p:nvPr/>
        </p:nvSpPr>
        <p:spPr>
          <a:xfrm>
            <a:off x="1694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747" name="Google Shape;747;p97"/>
          <p:cNvPicPr preferRelativeResize="0"/>
          <p:nvPr/>
        </p:nvPicPr>
        <p:blipFill rotWithShape="1">
          <a:blip r:embed="rId6">
            <a:alphaModFix/>
          </a:blip>
          <a:srcRect b="0" l="0" r="0" t="0"/>
          <a:stretch/>
        </p:blipFill>
        <p:spPr>
          <a:xfrm>
            <a:off x="1373353" y="2472650"/>
            <a:ext cx="365625" cy="365625"/>
          </a:xfrm>
          <a:prstGeom prst="rect">
            <a:avLst/>
          </a:prstGeom>
          <a:noFill/>
          <a:ln>
            <a:noFill/>
          </a:ln>
        </p:spPr>
      </p:pic>
      <p:sp>
        <p:nvSpPr>
          <p:cNvPr id="748" name="Google Shape;748;p97"/>
          <p:cNvSpPr txBox="1"/>
          <p:nvPr/>
        </p:nvSpPr>
        <p:spPr>
          <a:xfrm>
            <a:off x="1744363" y="2987313"/>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CREAR UN ALGORITMO JS SIMPLE</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749" name="Google Shape;749;p97"/>
          <p:cNvPicPr preferRelativeResize="0"/>
          <p:nvPr/>
        </p:nvPicPr>
        <p:blipFill rotWithShape="1">
          <a:blip r:embed="rId5">
            <a:alphaModFix/>
          </a:blip>
          <a:srcRect b="0" l="0" r="0" t="0"/>
          <a:stretch/>
        </p:blipFill>
        <p:spPr>
          <a:xfrm>
            <a:off x="1437213" y="3009625"/>
            <a:ext cx="307150" cy="307150"/>
          </a:xfrm>
          <a:prstGeom prst="rect">
            <a:avLst/>
          </a:prstGeom>
          <a:noFill/>
          <a:ln>
            <a:noFill/>
          </a:ln>
        </p:spPr>
      </p:pic>
      <p:sp>
        <p:nvSpPr>
          <p:cNvPr id="750" name="Google Shape;750;p97"/>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751" name="Google Shape;751;p97"/>
          <p:cNvPicPr preferRelativeResize="0"/>
          <p:nvPr/>
        </p:nvPicPr>
        <p:blipFill rotWithShape="1">
          <a:blip r:embed="rId6">
            <a:alphaModFix/>
          </a:blip>
          <a:srcRect b="0" l="0" r="0" t="0"/>
          <a:stretch/>
        </p:blipFill>
        <p:spPr>
          <a:xfrm>
            <a:off x="3735553" y="2472650"/>
            <a:ext cx="365625" cy="365625"/>
          </a:xfrm>
          <a:prstGeom prst="rect">
            <a:avLst/>
          </a:prstGeom>
          <a:noFill/>
          <a:ln>
            <a:noFill/>
          </a:ln>
        </p:spPr>
      </p:pic>
      <p:sp>
        <p:nvSpPr>
          <p:cNvPr id="752" name="Google Shape;752;p97"/>
          <p:cNvSpPr txBox="1"/>
          <p:nvPr/>
        </p:nvSpPr>
        <p:spPr>
          <a:xfrm>
            <a:off x="6465800" y="255225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753" name="Google Shape;753;p97"/>
          <p:cNvPicPr preferRelativeResize="0"/>
          <p:nvPr/>
        </p:nvPicPr>
        <p:blipFill rotWithShape="1">
          <a:blip r:embed="rId6">
            <a:alphaModFix/>
          </a:blip>
          <a:srcRect b="0" l="0" r="0" t="0"/>
          <a:stretch/>
        </p:blipFill>
        <p:spPr>
          <a:xfrm>
            <a:off x="6144603" y="2504500"/>
            <a:ext cx="365625" cy="365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757" name="Shape 757"/>
        <p:cNvGrpSpPr/>
        <p:nvPr/>
      </p:nvGrpSpPr>
      <p:grpSpPr>
        <a:xfrm>
          <a:off x="0" y="0"/>
          <a:ext cx="0" cy="0"/>
          <a:chOff x="0" y="0"/>
          <a:chExt cx="0" cy="0"/>
        </a:xfrm>
      </p:grpSpPr>
      <p:sp>
        <p:nvSpPr>
          <p:cNvPr id="758" name="Google Shape;758;p98"/>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759" name="Google Shape;759;p98"/>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760" name="Google Shape;760;p98"/>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4" name="Shape 764"/>
        <p:cNvGrpSpPr/>
        <p:nvPr/>
      </p:nvGrpSpPr>
      <p:grpSpPr>
        <a:xfrm>
          <a:off x="0" y="0"/>
          <a:ext cx="0" cy="0"/>
          <a:chOff x="0" y="0"/>
          <a:chExt cx="0" cy="0"/>
        </a:xfrm>
      </p:grpSpPr>
      <p:sp>
        <p:nvSpPr>
          <p:cNvPr id="765" name="Google Shape;765;p9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CONDICIONALES EN JS</a:t>
            </a:r>
            <a:endParaRPr i="1" sz="3600">
              <a:solidFill>
                <a:srgbClr val="E0FF00"/>
              </a:solidFill>
              <a:latin typeface="Anton"/>
              <a:ea typeface="Anton"/>
              <a:cs typeface="Anton"/>
              <a:sym typeface="Anton"/>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00"/>
          <p:cNvSpPr txBox="1"/>
          <p:nvPr/>
        </p:nvSpPr>
        <p:spPr>
          <a:xfrm>
            <a:off x="3867700" y="1536172"/>
            <a:ext cx="3740100" cy="3031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Cuando en programación hablamos de condicionales, hablamos de una </a:t>
            </a:r>
            <a:r>
              <a:rPr b="1" lang="en-GB" sz="2000">
                <a:solidFill>
                  <a:schemeClr val="dk1"/>
                </a:solidFill>
                <a:highlight>
                  <a:srgbClr val="FFFFFF"/>
                </a:highlight>
                <a:latin typeface="Helvetica Neue"/>
                <a:ea typeface="Helvetica Neue"/>
                <a:cs typeface="Helvetica Neue"/>
                <a:sym typeface="Helvetica Neue"/>
              </a:rPr>
              <a:t>estructura sintáctica</a:t>
            </a:r>
            <a:r>
              <a:rPr lang="en-GB" sz="2000">
                <a:solidFill>
                  <a:schemeClr val="dk1"/>
                </a:solidFill>
                <a:highlight>
                  <a:srgbClr val="FFFFFF"/>
                </a:highlight>
                <a:latin typeface="Helvetica Neue Light"/>
                <a:ea typeface="Helvetica Neue Light"/>
                <a:cs typeface="Helvetica Neue Light"/>
                <a:sym typeface="Helvetica Neue Light"/>
              </a:rPr>
              <a:t> que sirve para tomar una </a:t>
            </a:r>
            <a:r>
              <a:rPr b="1" lang="en-GB" sz="2000">
                <a:solidFill>
                  <a:schemeClr val="dk1"/>
                </a:solidFill>
                <a:highlight>
                  <a:srgbClr val="FFFFFF"/>
                </a:highlight>
                <a:latin typeface="Helvetica Neue"/>
                <a:ea typeface="Helvetica Neue"/>
                <a:cs typeface="Helvetica Neue"/>
                <a:sym typeface="Helvetica Neue"/>
              </a:rPr>
              <a:t>decisión </a:t>
            </a:r>
            <a:r>
              <a:rPr lang="en-GB" sz="2000">
                <a:solidFill>
                  <a:schemeClr val="dk1"/>
                </a:solidFill>
                <a:highlight>
                  <a:srgbClr val="FFFFFF"/>
                </a:highlight>
                <a:latin typeface="Helvetica Neue Light"/>
                <a:ea typeface="Helvetica Neue Light"/>
                <a:cs typeface="Helvetica Neue Light"/>
                <a:sym typeface="Helvetica Neue Light"/>
              </a:rPr>
              <a:t>a partir de una </a:t>
            </a:r>
            <a:r>
              <a:rPr b="1" lang="en-GB" sz="2000">
                <a:solidFill>
                  <a:schemeClr val="dk1"/>
                </a:solidFill>
                <a:highlight>
                  <a:srgbClr val="FFFFFF"/>
                </a:highlight>
                <a:latin typeface="Helvetica Neue"/>
                <a:ea typeface="Helvetica Neue"/>
                <a:cs typeface="Helvetica Neue"/>
                <a:sym typeface="Helvetica Neue"/>
              </a:rPr>
              <a:t>condición</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rPr i="1" lang="en-GB" sz="2000">
                <a:solidFill>
                  <a:schemeClr val="dk1"/>
                </a:solidFill>
                <a:highlight>
                  <a:srgbClr val="E0FF00"/>
                </a:highlight>
                <a:latin typeface="Helvetica Neue Light"/>
                <a:ea typeface="Helvetica Neue Light"/>
                <a:cs typeface="Helvetica Neue Light"/>
                <a:sym typeface="Helvetica Neue Light"/>
              </a:rPr>
              <a:t>Si &lt;condición&gt; entonces &lt;operación&gt;</a:t>
            </a:r>
            <a:endParaRPr i="1" sz="2000">
              <a:solidFill>
                <a:schemeClr val="dk1"/>
              </a:solidFill>
              <a:highlight>
                <a:srgbClr val="E0FF00"/>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71" name="Google Shape;771;p100"/>
          <p:cNvSpPr txBox="1"/>
          <p:nvPr/>
        </p:nvSpPr>
        <p:spPr>
          <a:xfrm>
            <a:off x="3867700" y="765125"/>
            <a:ext cx="4776900" cy="98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3600">
                <a:latin typeface="Anton"/>
                <a:ea typeface="Anton"/>
                <a:cs typeface="Anton"/>
                <a:sym typeface="Anton"/>
              </a:rPr>
              <a:t>CONDICIONALES: DEFINICIÓN</a:t>
            </a:r>
            <a:endParaRPr i="1" sz="3600">
              <a:latin typeface="Anton"/>
              <a:ea typeface="Anton"/>
              <a:cs typeface="Anton"/>
              <a:sym typeface="Anton"/>
            </a:endParaRPr>
          </a:p>
        </p:txBody>
      </p:sp>
      <p:pic>
        <p:nvPicPr>
          <p:cNvPr id="772" name="Google Shape;772;p100"/>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773" name="Google Shape;773;p100"/>
          <p:cNvPicPr preferRelativeResize="0"/>
          <p:nvPr/>
        </p:nvPicPr>
        <p:blipFill rotWithShape="1">
          <a:blip r:embed="rId4">
            <a:alphaModFix/>
          </a:blip>
          <a:srcRect b="189" l="0" r="0" t="199"/>
          <a:stretch/>
        </p:blipFill>
        <p:spPr>
          <a:xfrm>
            <a:off x="0" y="475"/>
            <a:ext cx="3420948" cy="514349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01"/>
          <p:cNvSpPr txBox="1"/>
          <p:nvPr/>
        </p:nvSpPr>
        <p:spPr>
          <a:xfrm>
            <a:off x="1067125" y="1738300"/>
            <a:ext cx="7066200" cy="1057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estructura más utilizada en la mayoría de los lenguajes, y por ende también en JS, es la estructura </a:t>
            </a:r>
            <a:r>
              <a:rPr i="1" lang="en-GB" sz="2000">
                <a:solidFill>
                  <a:schemeClr val="dk1"/>
                </a:solidFill>
                <a:highlight>
                  <a:srgbClr val="FFFFFF"/>
                </a:highlight>
                <a:latin typeface="Helvetica Neue Light"/>
                <a:ea typeface="Helvetica Neue Light"/>
                <a:cs typeface="Helvetica Neue Light"/>
                <a:sym typeface="Helvetica Neue Light"/>
              </a:rPr>
              <a:t>if</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779" name="Google Shape;779;p101"/>
          <p:cNvSpPr txBox="1"/>
          <p:nvPr/>
        </p:nvSpPr>
        <p:spPr>
          <a:xfrm>
            <a:off x="1671825" y="749200"/>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ESTRUCTURA IF</a:t>
            </a:r>
            <a:endParaRPr i="1" sz="4500">
              <a:latin typeface="Anton"/>
              <a:ea typeface="Anton"/>
              <a:cs typeface="Anton"/>
              <a:sym typeface="Anton"/>
            </a:endParaRPr>
          </a:p>
        </p:txBody>
      </p:sp>
      <p:pic>
        <p:nvPicPr>
          <p:cNvPr id="780" name="Google Shape;780;p10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1" name="Google Shape;781;p101"/>
          <p:cNvSpPr txBox="1"/>
          <p:nvPr/>
        </p:nvSpPr>
        <p:spPr>
          <a:xfrm>
            <a:off x="1570400" y="279610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FF79C6"/>
                </a:solidFill>
                <a:latin typeface="Consolas"/>
                <a:ea typeface="Consolas"/>
                <a:cs typeface="Consolas"/>
                <a:sym typeface="Consolas"/>
              </a:rPr>
              <a:t>if</a:t>
            </a:r>
            <a:r>
              <a:rPr lang="en-GB" sz="1800">
                <a:solidFill>
                  <a:srgbClr val="F8F8F2"/>
                </a:solidFill>
                <a:latin typeface="Consolas"/>
                <a:ea typeface="Consolas"/>
                <a:cs typeface="Consolas"/>
                <a:sym typeface="Consolas"/>
              </a:rPr>
              <a:t> (</a:t>
            </a:r>
            <a:r>
              <a:rPr lang="en-GB" sz="1800">
                <a:solidFill>
                  <a:srgbClr val="BD93F9"/>
                </a:solidFill>
                <a:latin typeface="Consolas"/>
                <a:ea typeface="Consolas"/>
                <a:cs typeface="Consolas"/>
                <a:sym typeface="Consolas"/>
              </a:rPr>
              <a:t>true</a:t>
            </a: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800">
                <a:solidFill>
                  <a:srgbClr val="F8F8F2"/>
                </a:solidFill>
                <a:latin typeface="Consolas"/>
                <a:ea typeface="Consolas"/>
                <a:cs typeface="Consolas"/>
                <a:sym typeface="Consolas"/>
              </a:rPr>
              <a:t>    </a:t>
            </a:r>
            <a:r>
              <a:rPr lang="en-GB" sz="1800">
                <a:solidFill>
                  <a:srgbClr val="BD93F9"/>
                </a:solidFill>
                <a:latin typeface="Consolas"/>
                <a:ea typeface="Consolas"/>
                <a:cs typeface="Consolas"/>
                <a:sym typeface="Consolas"/>
              </a:rPr>
              <a:t>console</a:t>
            </a:r>
            <a:r>
              <a:rPr lang="en-GB" sz="1800">
                <a:solidFill>
                  <a:srgbClr val="F8F8F2"/>
                </a:solidFill>
                <a:latin typeface="Consolas"/>
                <a:ea typeface="Consolas"/>
                <a:cs typeface="Consolas"/>
                <a:sym typeface="Consolas"/>
              </a:rPr>
              <a:t>.</a:t>
            </a:r>
            <a:r>
              <a:rPr lang="en-GB" sz="1800">
                <a:solidFill>
                  <a:srgbClr val="50FA7B"/>
                </a:solidFill>
                <a:latin typeface="Consolas"/>
                <a:ea typeface="Consolas"/>
                <a:cs typeface="Consolas"/>
                <a:sym typeface="Consolas"/>
              </a:rPr>
              <a:t>log</a:t>
            </a:r>
            <a:r>
              <a:rPr lang="en-GB" sz="1800">
                <a:solidFill>
                  <a:srgbClr val="F8F8F2"/>
                </a:solidFill>
                <a:latin typeface="Consolas"/>
                <a:ea typeface="Consolas"/>
                <a:cs typeface="Consolas"/>
                <a:sym typeface="Consolas"/>
              </a:rPr>
              <a:t>(</a:t>
            </a:r>
            <a:r>
              <a:rPr lang="en-GB" sz="1800">
                <a:solidFill>
                  <a:srgbClr val="E9F284"/>
                </a:solidFill>
                <a:latin typeface="Consolas"/>
                <a:ea typeface="Consolas"/>
                <a:cs typeface="Consolas"/>
                <a:sym typeface="Consolas"/>
              </a:rPr>
              <a:t>"</a:t>
            </a:r>
            <a:r>
              <a:rPr lang="en-GB" sz="1800">
                <a:solidFill>
                  <a:srgbClr val="F1FA8C"/>
                </a:solidFill>
                <a:latin typeface="Consolas"/>
                <a:ea typeface="Consolas"/>
                <a:cs typeface="Consolas"/>
                <a:sym typeface="Consolas"/>
              </a:rPr>
              <a:t>vas a ver este mensaje</a:t>
            </a:r>
            <a:r>
              <a:rPr lang="en-GB" sz="1800">
                <a:solidFill>
                  <a:srgbClr val="E9F284"/>
                </a:solidFill>
                <a:latin typeface="Consolas"/>
                <a:ea typeface="Consolas"/>
                <a:cs typeface="Consolas"/>
                <a:sym typeface="Consolas"/>
              </a:rPr>
              <a:t>"</a:t>
            </a: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02"/>
          <p:cNvSpPr txBox="1"/>
          <p:nvPr/>
        </p:nvSpPr>
        <p:spPr>
          <a:xfrm>
            <a:off x="1114750" y="1345400"/>
            <a:ext cx="7066200" cy="226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GB" sz="1900">
                <a:solidFill>
                  <a:schemeClr val="dk1"/>
                </a:solidFill>
                <a:highlight>
                  <a:srgbClr val="FFFFFF"/>
                </a:highlight>
                <a:latin typeface="Helvetica Neue Light"/>
                <a:ea typeface="Helvetica Neue Light"/>
                <a:cs typeface="Helvetica Neue Light"/>
                <a:sym typeface="Helvetica Neue Light"/>
              </a:rPr>
              <a:t>Si la condición se cumple (es decir, si su valor es </a:t>
            </a:r>
            <a:r>
              <a:rPr b="1" lang="en-GB" sz="1500">
                <a:solidFill>
                  <a:srgbClr val="D19A66"/>
                </a:solidFill>
                <a:latin typeface="Helvetica Neue"/>
                <a:ea typeface="Helvetica Neue"/>
                <a:cs typeface="Helvetica Neue"/>
                <a:sym typeface="Helvetica Neue"/>
              </a:rPr>
              <a:t>true</a:t>
            </a:r>
            <a:r>
              <a:rPr lang="en-GB" sz="1900">
                <a:solidFill>
                  <a:schemeClr val="dk1"/>
                </a:solidFill>
                <a:highlight>
                  <a:srgbClr val="FFFFFF"/>
                </a:highlight>
                <a:latin typeface="Helvetica Neue Light"/>
                <a:ea typeface="Helvetica Neue Light"/>
                <a:cs typeface="Helvetica Neue Light"/>
                <a:sym typeface="Helvetica Neue Light"/>
              </a:rPr>
              <a:t>) se ejecutan todas las instrucciones que se encuentran dentro de </a:t>
            </a:r>
            <a:r>
              <a:rPr lang="en-GB" sz="1500">
                <a:latin typeface="Helvetica Neue Light"/>
                <a:ea typeface="Helvetica Neue Light"/>
                <a:cs typeface="Helvetica Neue Light"/>
                <a:sym typeface="Helvetica Neue Light"/>
              </a:rPr>
              <a:t>{</a:t>
            </a:r>
            <a:r>
              <a:rPr lang="en-GB" sz="1500">
                <a:solidFill>
                  <a:srgbClr val="56B6C2"/>
                </a:solidFill>
                <a:latin typeface="Helvetica Neue Light"/>
                <a:ea typeface="Helvetica Neue Light"/>
                <a:cs typeface="Helvetica Neue Light"/>
                <a:sym typeface="Helvetica Neue Light"/>
              </a:rPr>
              <a:t>...</a:t>
            </a:r>
            <a:r>
              <a:rPr lang="en-GB" sz="1500">
                <a:latin typeface="Helvetica Neue Light"/>
                <a:ea typeface="Helvetica Neue Light"/>
                <a:cs typeface="Helvetica Neue Light"/>
                <a:sym typeface="Helvetica Neue Light"/>
              </a:rPr>
              <a:t>}</a:t>
            </a:r>
            <a:r>
              <a:rPr lang="en-GB" sz="1900">
                <a:solidFill>
                  <a:schemeClr val="dk1"/>
                </a:solidFill>
                <a:highlight>
                  <a:srgbClr val="FFFFFF"/>
                </a:highlight>
                <a:latin typeface="Helvetica Neue Light"/>
                <a:ea typeface="Helvetica Neue Light"/>
                <a:cs typeface="Helvetica Neue Light"/>
                <a:sym typeface="Helvetica Neue Light"/>
              </a:rPr>
              <a:t>. Si la condición no se cumple (es decir, si su valor es </a:t>
            </a:r>
            <a:r>
              <a:rPr b="1" lang="en-GB" sz="1500">
                <a:solidFill>
                  <a:srgbClr val="D19A66"/>
                </a:solidFill>
                <a:latin typeface="Helvetica Neue"/>
                <a:ea typeface="Helvetica Neue"/>
                <a:cs typeface="Helvetica Neue"/>
                <a:sym typeface="Helvetica Neue"/>
              </a:rPr>
              <a:t>false</a:t>
            </a:r>
            <a:r>
              <a:rPr lang="en-GB" sz="1900">
                <a:solidFill>
                  <a:schemeClr val="dk1"/>
                </a:solidFill>
                <a:highlight>
                  <a:srgbClr val="FFFFFF"/>
                </a:highlight>
                <a:latin typeface="Helvetica Neue Light"/>
                <a:ea typeface="Helvetica Neue Light"/>
                <a:cs typeface="Helvetica Neue Light"/>
                <a:sym typeface="Helvetica Neue Light"/>
              </a:rPr>
              <a:t>) no se ejecuta ninguna instrucción contenida en</a:t>
            </a:r>
            <a:r>
              <a:rPr lang="en-GB" sz="1500">
                <a:latin typeface="Helvetica Neue Light"/>
                <a:ea typeface="Helvetica Neue Light"/>
                <a:cs typeface="Helvetica Neue Light"/>
                <a:sym typeface="Helvetica Neue Light"/>
              </a:rPr>
              <a:t> {</a:t>
            </a:r>
            <a:r>
              <a:rPr lang="en-GB" sz="1500">
                <a:solidFill>
                  <a:srgbClr val="56B6C2"/>
                </a:solidFill>
                <a:latin typeface="Helvetica Neue Light"/>
                <a:ea typeface="Helvetica Neue Light"/>
                <a:cs typeface="Helvetica Neue Light"/>
                <a:sym typeface="Helvetica Neue Light"/>
              </a:rPr>
              <a:t>...</a:t>
            </a:r>
            <a:r>
              <a:rPr lang="en-GB" sz="1500">
                <a:latin typeface="Helvetica Neue Light"/>
                <a:ea typeface="Helvetica Neue Light"/>
                <a:cs typeface="Helvetica Neue Light"/>
                <a:sym typeface="Helvetica Neue Light"/>
              </a:rPr>
              <a:t>}</a:t>
            </a:r>
            <a:r>
              <a:rPr lang="en-GB" sz="1900">
                <a:solidFill>
                  <a:schemeClr val="dk1"/>
                </a:solidFill>
                <a:highlight>
                  <a:srgbClr val="FFFFFF"/>
                </a:highlight>
                <a:latin typeface="Helvetica Neue Light"/>
                <a:ea typeface="Helvetica Neue Light"/>
                <a:cs typeface="Helvetica Neue Light"/>
                <a:sym typeface="Helvetica Neue Light"/>
              </a:rPr>
              <a:t> y el programa continúa ejecutando el resto de instrucciones del script.</a:t>
            </a:r>
            <a:endParaRPr i="1" sz="1900">
              <a:solidFill>
                <a:schemeClr val="dk1"/>
              </a:solidFill>
              <a:highlight>
                <a:srgbClr val="FFFFFF"/>
              </a:highlight>
              <a:latin typeface="Helvetica Neue Light"/>
              <a:ea typeface="Helvetica Neue Light"/>
              <a:cs typeface="Helvetica Neue Light"/>
              <a:sym typeface="Helvetica Neue Light"/>
            </a:endParaRPr>
          </a:p>
        </p:txBody>
      </p:sp>
      <p:sp>
        <p:nvSpPr>
          <p:cNvPr id="787" name="Google Shape;787;p102"/>
          <p:cNvSpPr txBox="1"/>
          <p:nvPr/>
        </p:nvSpPr>
        <p:spPr>
          <a:xfrm>
            <a:off x="1624200" y="427725"/>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ESTRUCTURA IF</a:t>
            </a:r>
            <a:endParaRPr i="1" sz="4500">
              <a:latin typeface="Anton"/>
              <a:ea typeface="Anton"/>
              <a:cs typeface="Anton"/>
              <a:sym typeface="Anton"/>
            </a:endParaRPr>
          </a:p>
        </p:txBody>
      </p:sp>
      <p:pic>
        <p:nvPicPr>
          <p:cNvPr id="788" name="Google Shape;788;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89" name="Google Shape;789;p102"/>
          <p:cNvSpPr txBox="1"/>
          <p:nvPr/>
        </p:nvSpPr>
        <p:spPr>
          <a:xfrm>
            <a:off x="1396900" y="3284250"/>
            <a:ext cx="6501900" cy="1167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800">
                <a:solidFill>
                  <a:srgbClr val="FF79C6"/>
                </a:solidFill>
                <a:latin typeface="Consolas"/>
                <a:ea typeface="Consolas"/>
                <a:cs typeface="Consolas"/>
                <a:sym typeface="Consolas"/>
              </a:rPr>
              <a:t>if</a:t>
            </a:r>
            <a:r>
              <a:rPr lang="en-GB" sz="1800">
                <a:solidFill>
                  <a:srgbClr val="F8F8F2"/>
                </a:solidFill>
                <a:latin typeface="Consolas"/>
                <a:ea typeface="Consolas"/>
                <a:cs typeface="Consolas"/>
                <a:sym typeface="Consolas"/>
              </a:rPr>
              <a:t> (</a:t>
            </a:r>
            <a:r>
              <a:rPr lang="en-GB" sz="1800">
                <a:solidFill>
                  <a:srgbClr val="BD93F9"/>
                </a:solidFill>
                <a:latin typeface="Consolas"/>
                <a:ea typeface="Consolas"/>
                <a:cs typeface="Consolas"/>
                <a:sym typeface="Consolas"/>
              </a:rPr>
              <a:t>false</a:t>
            </a: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800">
                <a:solidFill>
                  <a:srgbClr val="F8F8F2"/>
                </a:solidFill>
                <a:latin typeface="Consolas"/>
                <a:ea typeface="Consolas"/>
                <a:cs typeface="Consolas"/>
                <a:sym typeface="Consolas"/>
              </a:rPr>
              <a:t>    </a:t>
            </a:r>
            <a:r>
              <a:rPr lang="en-GB" sz="1800">
                <a:solidFill>
                  <a:srgbClr val="BD93F9"/>
                </a:solidFill>
                <a:latin typeface="Consolas"/>
                <a:ea typeface="Consolas"/>
                <a:cs typeface="Consolas"/>
                <a:sym typeface="Consolas"/>
              </a:rPr>
              <a:t>console</a:t>
            </a:r>
            <a:r>
              <a:rPr lang="en-GB" sz="1800">
                <a:solidFill>
                  <a:srgbClr val="F8F8F2"/>
                </a:solidFill>
                <a:latin typeface="Consolas"/>
                <a:ea typeface="Consolas"/>
                <a:cs typeface="Consolas"/>
                <a:sym typeface="Consolas"/>
              </a:rPr>
              <a:t>.</a:t>
            </a:r>
            <a:r>
              <a:rPr lang="en-GB" sz="1800">
                <a:solidFill>
                  <a:srgbClr val="50FA7B"/>
                </a:solidFill>
                <a:latin typeface="Consolas"/>
                <a:ea typeface="Consolas"/>
                <a:cs typeface="Consolas"/>
                <a:sym typeface="Consolas"/>
              </a:rPr>
              <a:t>log</a:t>
            </a:r>
            <a:r>
              <a:rPr lang="en-GB" sz="1800">
                <a:solidFill>
                  <a:srgbClr val="F8F8F2"/>
                </a:solidFill>
                <a:latin typeface="Consolas"/>
                <a:ea typeface="Consolas"/>
                <a:cs typeface="Consolas"/>
                <a:sym typeface="Consolas"/>
              </a:rPr>
              <a:t>(</a:t>
            </a:r>
            <a:r>
              <a:rPr lang="en-GB" sz="1800">
                <a:solidFill>
                  <a:srgbClr val="E9F284"/>
                </a:solidFill>
                <a:latin typeface="Consolas"/>
                <a:ea typeface="Consolas"/>
                <a:cs typeface="Consolas"/>
                <a:sym typeface="Consolas"/>
              </a:rPr>
              <a:t>"</a:t>
            </a:r>
            <a:r>
              <a:rPr lang="en-GB" sz="1800">
                <a:solidFill>
                  <a:srgbClr val="F1FA8C"/>
                </a:solidFill>
                <a:latin typeface="Consolas"/>
                <a:ea typeface="Consolas"/>
                <a:cs typeface="Consolas"/>
                <a:sym typeface="Consolas"/>
              </a:rPr>
              <a:t>no vas a ver este mensaje</a:t>
            </a:r>
            <a:r>
              <a:rPr lang="en-GB" sz="1800">
                <a:solidFill>
                  <a:srgbClr val="E9F284"/>
                </a:solidFill>
                <a:latin typeface="Consolas"/>
                <a:ea typeface="Consolas"/>
                <a:cs typeface="Consolas"/>
                <a:sym typeface="Consolas"/>
              </a:rPr>
              <a:t>"</a:t>
            </a: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800">
                <a:solidFill>
                  <a:srgbClr val="F8F8F2"/>
                </a:solidFill>
                <a:latin typeface="Consolas"/>
                <a:ea typeface="Consolas"/>
                <a:cs typeface="Consolas"/>
                <a:sym typeface="Consolas"/>
              </a:rPr>
              <a:t>}</a:t>
            </a:r>
            <a:endParaRPr sz="18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793" name="Shape 793"/>
        <p:cNvGrpSpPr/>
        <p:nvPr/>
      </p:nvGrpSpPr>
      <p:grpSpPr>
        <a:xfrm>
          <a:off x="0" y="0"/>
          <a:ext cx="0" cy="0"/>
          <a:chOff x="0" y="0"/>
          <a:chExt cx="0" cy="0"/>
        </a:xfrm>
      </p:grpSpPr>
      <p:sp>
        <p:nvSpPr>
          <p:cNvPr id="794" name="Google Shape;794;p103"/>
          <p:cNvSpPr txBox="1"/>
          <p:nvPr/>
        </p:nvSpPr>
        <p:spPr>
          <a:xfrm>
            <a:off x="988725" y="757350"/>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CONDICIONALES</a:t>
            </a:r>
            <a:endParaRPr i="1" sz="4000">
              <a:latin typeface="Anton"/>
              <a:ea typeface="Anton"/>
              <a:cs typeface="Anton"/>
              <a:sym typeface="Anton"/>
            </a:endParaRPr>
          </a:p>
        </p:txBody>
      </p:sp>
      <p:pic>
        <p:nvPicPr>
          <p:cNvPr id="795" name="Google Shape;795;p10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96" name="Google Shape;796;p103"/>
          <p:cNvSpPr txBox="1"/>
          <p:nvPr/>
        </p:nvSpPr>
        <p:spPr>
          <a:xfrm>
            <a:off x="1475125" y="1618700"/>
            <a:ext cx="7097400" cy="2927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unNumero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endParaRPr sz="1600">
              <a:solidFill>
                <a:srgbClr val="BD93F9"/>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Con (unNumero == 5) comparamos si unNumero es igual a 5</a:t>
            </a:r>
            <a:endParaRPr sz="16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(unNumero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console</a:t>
            </a:r>
            <a:r>
              <a:rPr lang="en-GB" sz="1600">
                <a:solidFill>
                  <a:srgbClr val="F8F8F2"/>
                </a:solidFill>
                <a:latin typeface="Consolas"/>
                <a:ea typeface="Consolas"/>
                <a:cs typeface="Consolas"/>
                <a:sym typeface="Consolas"/>
              </a:rPr>
              <a:t>.</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vas a ver este mensaje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Con (unNumero == 6) comparamos si unNumero es igual a 6</a:t>
            </a:r>
            <a:endParaRPr sz="1600">
              <a:solidFill>
                <a:srgbClr val="6272A4"/>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(unNumero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6</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console</a:t>
            </a:r>
            <a:r>
              <a:rPr lang="en-GB" sz="1600">
                <a:solidFill>
                  <a:srgbClr val="F8F8F2"/>
                </a:solidFill>
                <a:latin typeface="Consolas"/>
                <a:ea typeface="Consolas"/>
                <a:cs typeface="Consolas"/>
                <a:sym typeface="Consolas"/>
              </a:rPr>
              <a:t>.</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no vas a ver este mensaje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00" name="Shape 800"/>
        <p:cNvGrpSpPr/>
        <p:nvPr/>
      </p:nvGrpSpPr>
      <p:grpSpPr>
        <a:xfrm>
          <a:off x="0" y="0"/>
          <a:ext cx="0" cy="0"/>
          <a:chOff x="0" y="0"/>
          <a:chExt cx="0" cy="0"/>
        </a:xfrm>
      </p:grpSpPr>
      <p:sp>
        <p:nvSpPr>
          <p:cNvPr id="801" name="Google Shape;801;p104"/>
          <p:cNvSpPr txBox="1"/>
          <p:nvPr/>
        </p:nvSpPr>
        <p:spPr>
          <a:xfrm>
            <a:off x="1000625" y="217800"/>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CONDICIONALES</a:t>
            </a:r>
            <a:endParaRPr i="1" sz="4000">
              <a:latin typeface="Anton"/>
              <a:ea typeface="Anton"/>
              <a:cs typeface="Anton"/>
              <a:sym typeface="Anton"/>
            </a:endParaRPr>
          </a:p>
        </p:txBody>
      </p:sp>
      <p:pic>
        <p:nvPicPr>
          <p:cNvPr id="802" name="Google Shape;802;p104"/>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03" name="Google Shape;803;p104"/>
          <p:cNvSpPr txBox="1"/>
          <p:nvPr/>
        </p:nvSpPr>
        <p:spPr>
          <a:xfrm>
            <a:off x="778600" y="1206900"/>
            <a:ext cx="7597200" cy="37833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n-GB" sz="1800">
                <a:latin typeface="Helvetica Neue Light"/>
                <a:ea typeface="Helvetica Neue Light"/>
                <a:cs typeface="Helvetica Neue Light"/>
                <a:sym typeface="Helvetica Neue Light"/>
              </a:rPr>
              <a:t>En este ejemplo, las comparaciones se realizan entre el valor de la variable </a:t>
            </a:r>
            <a:r>
              <a:rPr lang="en-GB">
                <a:solidFill>
                  <a:schemeClr val="dk1"/>
                </a:solidFill>
                <a:latin typeface="Helvetica Neue Light"/>
                <a:ea typeface="Helvetica Neue Light"/>
                <a:cs typeface="Helvetica Neue Light"/>
                <a:sym typeface="Helvetica Neue Light"/>
              </a:rPr>
              <a:t>unNumero</a:t>
            </a:r>
            <a:r>
              <a:rPr lang="en-GB" sz="1800">
                <a:latin typeface="Helvetica Neue Light"/>
                <a:ea typeface="Helvetica Neue Light"/>
                <a:cs typeface="Helvetica Neue Light"/>
                <a:sym typeface="Helvetica Neue Light"/>
              </a:rPr>
              <a:t> y un valor numérico. </a:t>
            </a:r>
            <a:endParaRPr sz="1800">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Clr>
                <a:schemeClr val="dk1"/>
              </a:buClr>
              <a:buSzPts val="1100"/>
              <a:buFont typeface="Arial"/>
              <a:buNone/>
            </a:pPr>
            <a:r>
              <a:rPr lang="en-GB" sz="1800">
                <a:latin typeface="Helvetica Neue Light"/>
                <a:ea typeface="Helvetica Neue Light"/>
                <a:cs typeface="Helvetica Neue Light"/>
                <a:sym typeface="Helvetica Neue Light"/>
              </a:rPr>
              <a:t>En el primer condicional, como los dos valores coinciden, la igualdad se cumple, y por lo tanto la condición es cierta; su valor es </a:t>
            </a:r>
            <a:r>
              <a:rPr b="1" i="1" lang="en-GB">
                <a:solidFill>
                  <a:schemeClr val="dk1"/>
                </a:solidFill>
                <a:latin typeface="Helvetica Neue"/>
                <a:ea typeface="Helvetica Neue"/>
                <a:cs typeface="Helvetica Neue"/>
                <a:sym typeface="Helvetica Neue"/>
              </a:rPr>
              <a:t>true</a:t>
            </a:r>
            <a:r>
              <a:rPr lang="en-GB">
                <a:solidFill>
                  <a:schemeClr val="dk1"/>
                </a:solidFill>
                <a:latin typeface="Helvetica Neue Light"/>
                <a:ea typeface="Helvetica Neue Light"/>
                <a:cs typeface="Helvetica Neue Light"/>
                <a:sym typeface="Helvetica Neue Light"/>
              </a:rPr>
              <a:t>,</a:t>
            </a:r>
            <a:r>
              <a:rPr lang="en-GB" sz="1800">
                <a:latin typeface="Helvetica Neue Light"/>
                <a:ea typeface="Helvetica Neue Light"/>
                <a:cs typeface="Helvetica Neue Light"/>
                <a:sym typeface="Helvetica Neue Light"/>
              </a:rPr>
              <a:t> y se ejecutan las instrucciones contenidas en el bloque del if.</a:t>
            </a:r>
            <a:endParaRPr sz="1800">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Clr>
                <a:schemeClr val="dk1"/>
              </a:buClr>
              <a:buSzPts val="1100"/>
              <a:buFont typeface="Arial"/>
              <a:buNone/>
            </a:pPr>
            <a:r>
              <a:rPr lang="en-GB" sz="1800">
                <a:latin typeface="Helvetica Neue Light"/>
                <a:ea typeface="Helvetica Neue Light"/>
                <a:cs typeface="Helvetica Neue Light"/>
                <a:sym typeface="Helvetica Neue Light"/>
              </a:rPr>
              <a:t>En el segundo caso </a:t>
            </a:r>
            <a:r>
              <a:rPr lang="en-GB">
                <a:solidFill>
                  <a:schemeClr val="dk1"/>
                </a:solidFill>
                <a:latin typeface="Helvetica Neue Light"/>
                <a:ea typeface="Helvetica Neue Light"/>
                <a:cs typeface="Helvetica Neue Light"/>
                <a:sym typeface="Helvetica Neue Light"/>
              </a:rPr>
              <a:t>unNumero</a:t>
            </a:r>
            <a:r>
              <a:rPr lang="en-GB" sz="1800">
                <a:solidFill>
                  <a:schemeClr val="dk1"/>
                </a:solidFill>
                <a:latin typeface="Helvetica Neue Light"/>
                <a:ea typeface="Helvetica Neue Light"/>
                <a:cs typeface="Helvetica Neue Light"/>
                <a:sym typeface="Helvetica Neue Light"/>
              </a:rPr>
              <a:t> </a:t>
            </a:r>
            <a:r>
              <a:rPr lang="en-GB" sz="1800">
                <a:latin typeface="Helvetica Neue Light"/>
                <a:ea typeface="Helvetica Neue Light"/>
                <a:cs typeface="Helvetica Neue Light"/>
                <a:sym typeface="Helvetica Neue Light"/>
              </a:rPr>
              <a:t> no es igual a </a:t>
            </a:r>
            <a:r>
              <a:rPr lang="en-GB">
                <a:solidFill>
                  <a:schemeClr val="dk1"/>
                </a:solidFill>
                <a:latin typeface="Helvetica Neue Light"/>
                <a:ea typeface="Helvetica Neue Light"/>
                <a:cs typeface="Helvetica Neue Light"/>
                <a:sym typeface="Helvetica Neue Light"/>
              </a:rPr>
              <a:t>6</a:t>
            </a:r>
            <a:r>
              <a:rPr lang="en-GB" sz="1800">
                <a:solidFill>
                  <a:schemeClr val="dk1"/>
                </a:solidFill>
                <a:latin typeface="Helvetica Neue Light"/>
                <a:ea typeface="Helvetica Neue Light"/>
                <a:cs typeface="Helvetica Neue Light"/>
                <a:sym typeface="Helvetica Neue Light"/>
              </a:rPr>
              <a:t>; su valor es</a:t>
            </a:r>
            <a:r>
              <a:rPr lang="en-GB" sz="1800">
                <a:latin typeface="Helvetica Neue Light"/>
                <a:ea typeface="Helvetica Neue Light"/>
                <a:cs typeface="Helvetica Neue Light"/>
                <a:sym typeface="Helvetica Neue Light"/>
              </a:rPr>
              <a:t> </a:t>
            </a:r>
            <a:r>
              <a:rPr b="1" i="1" lang="en-GB">
                <a:solidFill>
                  <a:schemeClr val="dk1"/>
                </a:solidFill>
                <a:latin typeface="Helvetica Neue"/>
                <a:ea typeface="Helvetica Neue"/>
                <a:cs typeface="Helvetica Neue"/>
                <a:sym typeface="Helvetica Neue"/>
              </a:rPr>
              <a:t>false</a:t>
            </a:r>
            <a:r>
              <a:rPr lang="en-GB">
                <a:solidFill>
                  <a:schemeClr val="dk1"/>
                </a:solidFill>
                <a:latin typeface="Helvetica Neue Light"/>
                <a:ea typeface="Helvetica Neue Light"/>
                <a:cs typeface="Helvetica Neue Light"/>
                <a:sym typeface="Helvetica Neue Light"/>
              </a:rPr>
              <a:t>, </a:t>
            </a:r>
            <a:r>
              <a:rPr lang="en-GB" sz="1800">
                <a:solidFill>
                  <a:schemeClr val="dk1"/>
                </a:solidFill>
                <a:latin typeface="Helvetica Neue Light"/>
                <a:ea typeface="Helvetica Neue Light"/>
                <a:cs typeface="Helvetica Neue Light"/>
                <a:sym typeface="Helvetica Neue Light"/>
              </a:rPr>
              <a:t>y </a:t>
            </a:r>
            <a:r>
              <a:rPr b="1" lang="en-GB" sz="1800">
                <a:solidFill>
                  <a:schemeClr val="dk1"/>
                </a:solidFill>
                <a:latin typeface="Helvetica Neue"/>
                <a:ea typeface="Helvetica Neue"/>
                <a:cs typeface="Helvetica Neue"/>
                <a:sym typeface="Helvetica Neue"/>
              </a:rPr>
              <a:t>no </a:t>
            </a:r>
            <a:r>
              <a:rPr lang="en-GB" sz="1800">
                <a:solidFill>
                  <a:schemeClr val="dk1"/>
                </a:solidFill>
                <a:latin typeface="Helvetica Neue Light"/>
                <a:ea typeface="Helvetica Neue Light"/>
                <a:cs typeface="Helvetica Neue Light"/>
                <a:sym typeface="Helvetica Neue Light"/>
              </a:rPr>
              <a:t>se ejecutan las instrucciones contenidas en el bloque del if.</a:t>
            </a:r>
            <a:endParaRPr sz="1800">
              <a:solidFill>
                <a:schemeClr val="dk1"/>
              </a:solidFill>
              <a:latin typeface="Helvetica Neue Light"/>
              <a:ea typeface="Helvetica Neue Light"/>
              <a:cs typeface="Helvetica Neue Light"/>
              <a:sym typeface="Helvetica Neue Light"/>
            </a:endParaRPr>
          </a:p>
          <a:p>
            <a:pPr indent="0" lvl="0" marL="0" rtl="0" algn="just">
              <a:lnSpc>
                <a:spcPct val="115000"/>
              </a:lnSpc>
              <a:spcBef>
                <a:spcPts val="1000"/>
              </a:spcBef>
              <a:spcAft>
                <a:spcPts val="0"/>
              </a:spcAft>
              <a:buClr>
                <a:schemeClr val="dk1"/>
              </a:buClr>
              <a:buSzPts val="1100"/>
              <a:buFont typeface="Arial"/>
              <a:buNone/>
            </a:pPr>
            <a:r>
              <a:rPr lang="en-GB" sz="1500">
                <a:latin typeface="Helvetica Neue Light"/>
                <a:ea typeface="Helvetica Neue Light"/>
                <a:cs typeface="Helvetica Neue Light"/>
                <a:sym typeface="Helvetica Neue Light"/>
              </a:rPr>
              <a:t>La comparación del ejemplo anterior suele ser el origen de muchos errores de programación, al confundir los operadores == y =. Las comparaciones siempre se realizan con el operador ==, ya que el operador = solamente asigna valores.</a:t>
            </a:r>
            <a:endParaRPr sz="1500">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1800">
              <a:latin typeface="Helvetica Neue Light"/>
              <a:ea typeface="Helvetica Neue Light"/>
              <a:cs typeface="Helvetica Neue Light"/>
              <a:sym typeface="Helvetica Neue Light"/>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105"/>
          <p:cNvSpPr txBox="1"/>
          <p:nvPr/>
        </p:nvSpPr>
        <p:spPr>
          <a:xfrm>
            <a:off x="1671825" y="152628"/>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IF...ELSE</a:t>
            </a:r>
            <a:endParaRPr i="1" sz="4500">
              <a:latin typeface="Anton"/>
              <a:ea typeface="Anton"/>
              <a:cs typeface="Anton"/>
              <a:sym typeface="Anton"/>
            </a:endParaRPr>
          </a:p>
        </p:txBody>
      </p:sp>
      <p:sp>
        <p:nvSpPr>
          <p:cNvPr id="809" name="Google Shape;809;p105"/>
          <p:cNvSpPr txBox="1"/>
          <p:nvPr/>
        </p:nvSpPr>
        <p:spPr>
          <a:xfrm>
            <a:off x="778500" y="955300"/>
            <a:ext cx="7587000" cy="223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ocasiones, las decisiones que se deben realizar no son del tipo "si se cumple la condición, hazlo; si no se cumple, no hagas nada". Normalmente las condiciones suelen ser del tipo </a:t>
            </a:r>
            <a:r>
              <a:rPr i="1" lang="en-GB" sz="2000">
                <a:solidFill>
                  <a:schemeClr val="dk1"/>
                </a:solidFill>
                <a:highlight>
                  <a:srgbClr val="E0FF00"/>
                </a:highlight>
                <a:latin typeface="Helvetica Neue Light"/>
                <a:ea typeface="Helvetica Neue Light"/>
                <a:cs typeface="Helvetica Neue Light"/>
                <a:sym typeface="Helvetica Neue Light"/>
              </a:rPr>
              <a:t>"si se cumple esta condición, hazlo; si no se cumple, haz esto otro"</a:t>
            </a:r>
            <a:r>
              <a:rPr lang="en-GB" sz="2000">
                <a:solidFill>
                  <a:schemeClr val="dk1"/>
                </a:solidFill>
                <a:highlight>
                  <a:srgbClr val="FFFFFF"/>
                </a:highlight>
                <a:latin typeface="Helvetica Neue Light"/>
                <a:ea typeface="Helvetica Neue Light"/>
                <a:cs typeface="Helvetica Neue Light"/>
                <a:sym typeface="Helvetica Neue Light"/>
              </a:rPr>
              <a:t>.</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810" name="Google Shape;810;p105"/>
          <p:cNvSpPr txBox="1"/>
          <p:nvPr/>
        </p:nvSpPr>
        <p:spPr>
          <a:xfrm>
            <a:off x="629550" y="2490300"/>
            <a:ext cx="7884900" cy="25716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unColor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Rojo</a:t>
            </a:r>
            <a:r>
              <a:rPr lang="en-GB" sz="1600">
                <a:solidFill>
                  <a:srgbClr val="E9F284"/>
                </a:solidFill>
                <a:latin typeface="Consolas"/>
                <a:ea typeface="Consolas"/>
                <a:cs typeface="Consolas"/>
                <a:sym typeface="Consolas"/>
              </a:rPr>
              <a:t>"</a:t>
            </a:r>
            <a:endParaRPr sz="1600">
              <a:solidFill>
                <a:srgbClr val="E9F28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 Con (unColor == "Rojo") comparamos si unColor es igual "Rojo"</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(unColor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Rojo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console</a:t>
            </a:r>
            <a:r>
              <a:rPr lang="en-GB" sz="1600">
                <a:solidFill>
                  <a:srgbClr val="F8F8F2"/>
                </a:solidFill>
                <a:latin typeface="Consolas"/>
                <a:ea typeface="Consolas"/>
                <a:cs typeface="Consolas"/>
                <a:sym typeface="Consolas"/>
              </a:rPr>
              <a:t>.</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color es Rojo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457200" lvl="0" marL="0" rtl="0" algn="l">
              <a:lnSpc>
                <a:spcPct val="115000"/>
              </a:lnSpc>
              <a:spcBef>
                <a:spcPts val="0"/>
              </a:spcBef>
              <a:spcAft>
                <a:spcPts val="0"/>
              </a:spcAft>
              <a:buClr>
                <a:schemeClr val="dk1"/>
              </a:buClr>
              <a:buSzPts val="1100"/>
              <a:buFont typeface="Arial"/>
              <a:buNone/>
            </a:pPr>
            <a:r>
              <a:rPr lang="en-GB" sz="1600">
                <a:solidFill>
                  <a:srgbClr val="6272A4"/>
                </a:solidFill>
                <a:latin typeface="Consolas"/>
                <a:ea typeface="Consolas"/>
                <a:cs typeface="Consolas"/>
                <a:sym typeface="Consolas"/>
              </a:rPr>
              <a:t>//La instrucción se interpreta cuando unColor NO es "Rojo"</a:t>
            </a:r>
            <a:endParaRPr sz="1600">
              <a:solidFill>
                <a:srgbClr val="6272A4"/>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console</a:t>
            </a:r>
            <a:r>
              <a:rPr lang="en-GB" sz="1600">
                <a:solidFill>
                  <a:srgbClr val="F8F8F2"/>
                </a:solidFill>
                <a:latin typeface="Consolas"/>
                <a:ea typeface="Consolas"/>
                <a:cs typeface="Consolas"/>
                <a:sym typeface="Consolas"/>
              </a:rPr>
              <a:t>.</a:t>
            </a:r>
            <a:r>
              <a:rPr lang="en-GB" sz="1600">
                <a:solidFill>
                  <a:srgbClr val="50FA7B"/>
                </a:solidFill>
                <a:latin typeface="Consolas"/>
                <a:ea typeface="Consolas"/>
                <a:cs typeface="Consolas"/>
                <a:sym typeface="Consolas"/>
              </a:rPr>
              <a:t>log</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color NO es Rojo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pic>
        <p:nvPicPr>
          <p:cNvPr id="811" name="Google Shape;811;p105"/>
          <p:cNvPicPr preferRelativeResize="0"/>
          <p:nvPr/>
        </p:nvPicPr>
        <p:blipFill>
          <a:blip r:embed="rId3">
            <a:alphaModFix/>
          </a:blip>
          <a:stretch>
            <a:fillRect/>
          </a:stretch>
        </p:blipFill>
        <p:spPr>
          <a:xfrm>
            <a:off x="7957475" y="4812700"/>
            <a:ext cx="1186526" cy="330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67" name="Shape 167"/>
        <p:cNvGrpSpPr/>
        <p:nvPr/>
      </p:nvGrpSpPr>
      <p:grpSpPr>
        <a:xfrm>
          <a:off x="0" y="0"/>
          <a:ext cx="0" cy="0"/>
          <a:chOff x="0" y="0"/>
          <a:chExt cx="0" cy="0"/>
        </a:xfrm>
      </p:grpSpPr>
      <p:sp>
        <p:nvSpPr>
          <p:cNvPr id="168" name="Google Shape;168;p3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¿CUÁL ES NUESTRO PROYECTO FINAL?</a:t>
            </a:r>
            <a:endParaRPr b="0" i="1" sz="3600" u="none" cap="none" strike="noStrike">
              <a:solidFill>
                <a:srgbClr val="121212"/>
              </a:solidFill>
              <a:latin typeface="Anton"/>
              <a:ea typeface="Anton"/>
              <a:cs typeface="Anton"/>
              <a:sym typeface="Anton"/>
            </a:endParaRPr>
          </a:p>
        </p:txBody>
      </p:sp>
      <p:pic>
        <p:nvPicPr>
          <p:cNvPr id="169" name="Google Shape;169;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noFill/>
      </p:bgPr>
    </p:bg>
    <p:spTree>
      <p:nvGrpSpPr>
        <p:cNvPr id="815" name="Shape 815"/>
        <p:cNvGrpSpPr/>
        <p:nvPr/>
      </p:nvGrpSpPr>
      <p:grpSpPr>
        <a:xfrm>
          <a:off x="0" y="0"/>
          <a:ext cx="0" cy="0"/>
          <a:chOff x="0" y="0"/>
          <a:chExt cx="0" cy="0"/>
        </a:xfrm>
      </p:grpSpPr>
      <p:sp>
        <p:nvSpPr>
          <p:cNvPr id="816" name="Google Shape;816;p106"/>
          <p:cNvSpPr txBox="1"/>
          <p:nvPr/>
        </p:nvSpPr>
        <p:spPr>
          <a:xfrm>
            <a:off x="999250" y="262975"/>
            <a:ext cx="73752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GB" sz="4000">
                <a:latin typeface="Anton"/>
                <a:ea typeface="Anton"/>
                <a:cs typeface="Anton"/>
                <a:sym typeface="Anton"/>
              </a:rPr>
              <a:t>EJEMPLO DE IF...ELSE</a:t>
            </a:r>
            <a:endParaRPr i="1" sz="4000">
              <a:latin typeface="Anton"/>
              <a:ea typeface="Anton"/>
              <a:cs typeface="Anton"/>
              <a:sym typeface="Anton"/>
            </a:endParaRPr>
          </a:p>
        </p:txBody>
      </p:sp>
      <p:pic>
        <p:nvPicPr>
          <p:cNvPr id="817" name="Google Shape;817;p10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18" name="Google Shape;818;p106"/>
          <p:cNvSpPr txBox="1"/>
          <p:nvPr/>
        </p:nvSpPr>
        <p:spPr>
          <a:xfrm>
            <a:off x="744400" y="1555450"/>
            <a:ext cx="7884900" cy="28008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nombreUsuario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Ingresar nombre de usuario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(nombreUsuario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No ingresaste el nombre de usuario</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Nombre de usuario ingresado </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nombreUsuario);</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15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0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8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FF79C6"/>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6A9955"/>
              </a:solidFill>
              <a:highlight>
                <a:srgbClr val="1E1E1E"/>
              </a:highlight>
              <a:latin typeface="Consolas"/>
              <a:ea typeface="Consolas"/>
              <a:cs typeface="Consolas"/>
              <a:sym typeface="Consolas"/>
            </a:endParaRPr>
          </a:p>
          <a:p>
            <a:pPr indent="0" lvl="0" marL="0" rtl="0" algn="l">
              <a:lnSpc>
                <a:spcPct val="135714"/>
              </a:lnSpc>
              <a:spcBef>
                <a:spcPts val="0"/>
              </a:spcBef>
              <a:spcAft>
                <a:spcPts val="0"/>
              </a:spcAft>
              <a:buClr>
                <a:srgbClr val="000000"/>
              </a:buClr>
              <a:buSzPts val="1100"/>
              <a:buFont typeface="Arial"/>
              <a:buNone/>
            </a:pPr>
            <a:r>
              <a:t/>
            </a:r>
            <a:endParaRPr sz="1050">
              <a:solidFill>
                <a:srgbClr val="D4D4D4"/>
              </a:solidFill>
              <a:highlight>
                <a:srgbClr val="1E1E1E"/>
              </a:highlight>
              <a:latin typeface="Consolas"/>
              <a:ea typeface="Consolas"/>
              <a:cs typeface="Consolas"/>
              <a:sym typeface="Consolas"/>
            </a:endParaRPr>
          </a:p>
          <a:p>
            <a:pPr indent="0" lvl="0" marL="0" rtl="0" algn="l">
              <a:lnSpc>
                <a:spcPct val="115000"/>
              </a:lnSpc>
              <a:spcBef>
                <a:spcPts val="0"/>
              </a:spcBef>
              <a:spcAft>
                <a:spcPts val="0"/>
              </a:spcAft>
              <a:buClr>
                <a:srgbClr val="000000"/>
              </a:buClr>
              <a:buSzPts val="1100"/>
              <a:buFont typeface="Arial"/>
              <a:buNone/>
            </a:pPr>
            <a:r>
              <a:t/>
            </a:r>
            <a:endParaRPr sz="1200">
              <a:solidFill>
                <a:srgbClr val="569CD6"/>
              </a:solidFill>
              <a:latin typeface="Consolas"/>
              <a:ea typeface="Consolas"/>
              <a:cs typeface="Consolas"/>
              <a:sym typeface="Consola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07"/>
          <p:cNvSpPr txBox="1"/>
          <p:nvPr/>
        </p:nvSpPr>
        <p:spPr>
          <a:xfrm>
            <a:off x="746775" y="247075"/>
            <a:ext cx="71532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000">
                <a:solidFill>
                  <a:schemeClr val="dk1"/>
                </a:solidFill>
                <a:latin typeface="Anton"/>
                <a:ea typeface="Anton"/>
                <a:cs typeface="Anton"/>
                <a:sym typeface="Anton"/>
              </a:rPr>
              <a:t>CONDICIONES ANIDADAS IF..ELSE IF</a:t>
            </a:r>
            <a:endParaRPr i="1" sz="4500">
              <a:latin typeface="Anton"/>
              <a:ea typeface="Anton"/>
              <a:cs typeface="Anton"/>
              <a:sym typeface="Anton"/>
            </a:endParaRPr>
          </a:p>
        </p:txBody>
      </p:sp>
      <p:pic>
        <p:nvPicPr>
          <p:cNvPr id="824" name="Google Shape;824;p10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25" name="Google Shape;825;p107"/>
          <p:cNvSpPr txBox="1"/>
          <p:nvPr/>
        </p:nvSpPr>
        <p:spPr>
          <a:xfrm>
            <a:off x="1458375" y="1064600"/>
            <a:ext cx="5730000" cy="392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00000"/>
              </a:lnSpc>
              <a:spcBef>
                <a:spcPts val="0"/>
              </a:spcBef>
              <a:spcAft>
                <a:spcPts val="0"/>
              </a:spcAft>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precio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100.5</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(precio </a:t>
            </a:r>
            <a:r>
              <a:rPr lang="en-GB" sz="1600">
                <a:solidFill>
                  <a:srgbClr val="FF79C6"/>
                </a:solidFill>
                <a:latin typeface="Consolas"/>
                <a:ea typeface="Consolas"/>
                <a:cs typeface="Consolas"/>
                <a:sym typeface="Consolas"/>
              </a:rPr>
              <a:t>&lt;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20</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precio es menor que 20</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(precio </a:t>
            </a:r>
            <a:r>
              <a:rPr lang="en-GB" sz="1600">
                <a:solidFill>
                  <a:srgbClr val="FF79C6"/>
                </a:solidFill>
                <a:latin typeface="Consolas"/>
                <a:ea typeface="Consolas"/>
                <a:cs typeface="Consolas"/>
                <a:sym typeface="Consolas"/>
              </a:rPr>
              <a:t>&lt;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50</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precio es menor que 50</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(precio </a:t>
            </a:r>
            <a:r>
              <a:rPr lang="en-GB" sz="1600">
                <a:solidFill>
                  <a:srgbClr val="FF79C6"/>
                </a:solidFill>
                <a:latin typeface="Consolas"/>
                <a:ea typeface="Consolas"/>
                <a:cs typeface="Consolas"/>
                <a:sym typeface="Consolas"/>
              </a:rPr>
              <a:t>&lt;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100</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precio es menor que 100</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precio es mayor que 100</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00000"/>
              </a:lnSpc>
              <a:spcBef>
                <a:spcPts val="0"/>
              </a:spcBef>
              <a:spcAft>
                <a:spcPts val="0"/>
              </a:spcAft>
              <a:buNone/>
            </a:pP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29" name="Shape 829"/>
        <p:cNvGrpSpPr/>
        <p:nvPr/>
      </p:nvGrpSpPr>
      <p:grpSpPr>
        <a:xfrm>
          <a:off x="0" y="0"/>
          <a:ext cx="0" cy="0"/>
          <a:chOff x="0" y="0"/>
          <a:chExt cx="0" cy="0"/>
        </a:xfrm>
      </p:grpSpPr>
      <p:sp>
        <p:nvSpPr>
          <p:cNvPr id="830" name="Google Shape;830;p108"/>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VARIABLES BOOLEAN</a:t>
            </a:r>
            <a:endParaRPr i="1" sz="3600">
              <a:solidFill>
                <a:srgbClr val="E0FF00"/>
              </a:solidFill>
              <a:latin typeface="Anton"/>
              <a:ea typeface="Anton"/>
              <a:cs typeface="Anton"/>
              <a:sym typeface="Anton"/>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09"/>
          <p:cNvSpPr txBox="1"/>
          <p:nvPr/>
        </p:nvSpPr>
        <p:spPr>
          <a:xfrm>
            <a:off x="1671825" y="303702"/>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TRUE o FALSE</a:t>
            </a:r>
            <a:endParaRPr i="1" sz="4500">
              <a:latin typeface="Anton"/>
              <a:ea typeface="Anton"/>
              <a:cs typeface="Anton"/>
              <a:sym typeface="Anton"/>
            </a:endParaRPr>
          </a:p>
        </p:txBody>
      </p:sp>
      <p:sp>
        <p:nvSpPr>
          <p:cNvPr id="836" name="Google Shape;836;p109"/>
          <p:cNvSpPr txBox="1"/>
          <p:nvPr/>
        </p:nvSpPr>
        <p:spPr>
          <a:xfrm>
            <a:off x="1067125" y="1099598"/>
            <a:ext cx="7066200" cy="1327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Las variables booleanas son las que </a:t>
            </a:r>
            <a:r>
              <a:rPr lang="en-GB" sz="2000">
                <a:solidFill>
                  <a:schemeClr val="dk1"/>
                </a:solidFill>
                <a:highlight>
                  <a:srgbClr val="E0FF00"/>
                </a:highlight>
                <a:latin typeface="Helvetica Neue Light"/>
                <a:ea typeface="Helvetica Neue Light"/>
                <a:cs typeface="Helvetica Neue Light"/>
                <a:sym typeface="Helvetica Neue Light"/>
              </a:rPr>
              <a:t>sólo tienen dos valores</a:t>
            </a:r>
            <a:r>
              <a:rPr lang="en-GB" sz="2000">
                <a:solidFill>
                  <a:schemeClr val="dk1"/>
                </a:solidFill>
                <a:highlight>
                  <a:srgbClr val="FFFFFF"/>
                </a:highlight>
                <a:latin typeface="Helvetica Neue Light"/>
                <a:ea typeface="Helvetica Neue Light"/>
                <a:cs typeface="Helvetica Neue Light"/>
                <a:sym typeface="Helvetica Neue Light"/>
              </a:rPr>
              <a:t>, true or false. Pueden recibir el valor a partir de una evaluación booleana sobre otras variables:</a:t>
            </a:r>
            <a:endParaRPr i="1" sz="2000">
              <a:solidFill>
                <a:schemeClr val="dk1"/>
              </a:solidFill>
              <a:highlight>
                <a:srgbClr val="FFFFFF"/>
              </a:highlight>
              <a:latin typeface="Helvetica Neue Light"/>
              <a:ea typeface="Helvetica Neue Light"/>
              <a:cs typeface="Helvetica Neue Light"/>
              <a:sym typeface="Helvetica Neue Light"/>
            </a:endParaRPr>
          </a:p>
        </p:txBody>
      </p:sp>
      <p:sp>
        <p:nvSpPr>
          <p:cNvPr id="837" name="Google Shape;837;p109"/>
          <p:cNvSpPr txBox="1"/>
          <p:nvPr/>
        </p:nvSpPr>
        <p:spPr>
          <a:xfrm>
            <a:off x="1539025" y="2353475"/>
            <a:ext cx="6122400" cy="2695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esValida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true</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numero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10</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esMayor5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(numero </a:t>
            </a:r>
            <a:r>
              <a:rPr lang="en-GB" sz="1600">
                <a:solidFill>
                  <a:srgbClr val="FF79C6"/>
                </a:solidFill>
                <a:latin typeface="Consolas"/>
                <a:ea typeface="Consolas"/>
                <a:cs typeface="Consolas"/>
                <a:sym typeface="Consolas"/>
              </a:rPr>
              <a:t>&gt;</a:t>
            </a:r>
            <a:r>
              <a:rPr lang="en-GB" sz="1600">
                <a:solidFill>
                  <a:srgbClr val="F8F8F2"/>
                </a:solidFill>
                <a:latin typeface="Consolas"/>
                <a:ea typeface="Consolas"/>
                <a:cs typeface="Consolas"/>
                <a:sym typeface="Consolas"/>
              </a:rPr>
              <a:t> </a:t>
            </a:r>
            <a:r>
              <a:rPr lang="en-GB" sz="1600">
                <a:solidFill>
                  <a:srgbClr val="BD93F9"/>
                </a:solidFill>
                <a:latin typeface="Consolas"/>
                <a:ea typeface="Consolas"/>
                <a:cs typeface="Consolas"/>
                <a:sym typeface="Consolas"/>
              </a:rPr>
              <a:t>5</a:t>
            </a:r>
            <a:r>
              <a:rPr lang="en-GB" sz="1600">
                <a:solidFill>
                  <a:srgbClr val="F8F8F2"/>
                </a:solidFill>
                <a:latin typeface="Consolas"/>
                <a:ea typeface="Consolas"/>
                <a:cs typeface="Consolas"/>
                <a:sym typeface="Consolas"/>
              </a:rPr>
              <a:t>); </a:t>
            </a:r>
            <a:r>
              <a:rPr lang="en-GB" sz="1600">
                <a:solidFill>
                  <a:srgbClr val="6272A4"/>
                </a:solidFill>
                <a:latin typeface="Consolas"/>
                <a:ea typeface="Consolas"/>
                <a:cs typeface="Consolas"/>
                <a:sym typeface="Consolas"/>
              </a:rPr>
              <a:t>// su valor sera true</a:t>
            </a:r>
            <a:endParaRPr sz="1600">
              <a:solidFill>
                <a:srgbClr val="6272A4"/>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 (esValida) {</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Es boolean true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838" name="Google Shape;838;p109"/>
          <p:cNvPicPr preferRelativeResize="0"/>
          <p:nvPr/>
        </p:nvPicPr>
        <p:blipFill>
          <a:blip r:embed="rId3">
            <a:alphaModFix/>
          </a:blip>
          <a:stretch>
            <a:fillRect/>
          </a:stretch>
        </p:blipFill>
        <p:spPr>
          <a:xfrm>
            <a:off x="7765525" y="4718300"/>
            <a:ext cx="1186526" cy="3306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842" name="Shape 842"/>
        <p:cNvGrpSpPr/>
        <p:nvPr/>
      </p:nvGrpSpPr>
      <p:grpSpPr>
        <a:xfrm>
          <a:off x="0" y="0"/>
          <a:ext cx="0" cy="0"/>
          <a:chOff x="0" y="0"/>
          <a:chExt cx="0" cy="0"/>
        </a:xfrm>
      </p:grpSpPr>
      <p:sp>
        <p:nvSpPr>
          <p:cNvPr id="843" name="Google Shape;843;p110"/>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844" name="Google Shape;844;p11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845" name="Google Shape;845;p11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49" name="Shape 849"/>
        <p:cNvGrpSpPr/>
        <p:nvPr/>
      </p:nvGrpSpPr>
      <p:grpSpPr>
        <a:xfrm>
          <a:off x="0" y="0"/>
          <a:ext cx="0" cy="0"/>
          <a:chOff x="0" y="0"/>
          <a:chExt cx="0" cy="0"/>
        </a:xfrm>
      </p:grpSpPr>
      <p:sp>
        <p:nvSpPr>
          <p:cNvPr id="850" name="Google Shape;850;p111"/>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4" name="Shape 854"/>
        <p:cNvGrpSpPr/>
        <p:nvPr/>
      </p:nvGrpSpPr>
      <p:grpSpPr>
        <a:xfrm>
          <a:off x="0" y="0"/>
          <a:ext cx="0" cy="0"/>
          <a:chOff x="0" y="0"/>
          <a:chExt cx="0" cy="0"/>
        </a:xfrm>
      </p:grpSpPr>
      <p:sp>
        <p:nvSpPr>
          <p:cNvPr id="855" name="Google Shape;855;p112"/>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OPERADORES LÓGICOS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13"/>
          <p:cNvSpPr txBox="1"/>
          <p:nvPr/>
        </p:nvSpPr>
        <p:spPr>
          <a:xfrm>
            <a:off x="1671825" y="533103"/>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OPERADORES EN JS</a:t>
            </a:r>
            <a:endParaRPr i="1" sz="4500">
              <a:latin typeface="Anton"/>
              <a:ea typeface="Anton"/>
              <a:cs typeface="Anton"/>
              <a:sym typeface="Anton"/>
            </a:endParaRPr>
          </a:p>
        </p:txBody>
      </p:sp>
      <p:pic>
        <p:nvPicPr>
          <p:cNvPr id="861" name="Google Shape;861;p11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62" name="Google Shape;862;p113"/>
          <p:cNvSpPr txBox="1"/>
          <p:nvPr/>
        </p:nvSpPr>
        <p:spPr>
          <a:xfrm>
            <a:off x="1067125" y="1591726"/>
            <a:ext cx="7066200" cy="274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En JavaScript, disponemos de los operadores lógicos habituales en lenguajes de programación como son: es igual, es distinto, menor, menor o igual, mayor, mayor o igual, and (y), or (o) y not (no).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La sintaxis se basa en símbolos, como veremos a continuación. Cabe destacar que hay que prestar atención a no confundir ‘==’ con ‘=’ porque implican distintas cosas.</a:t>
            </a:r>
            <a:br>
              <a:rPr lang="en-GB" sz="2000">
                <a:solidFill>
                  <a:schemeClr val="dk1"/>
                </a:solidFill>
                <a:highlight>
                  <a:srgbClr val="FFFFFF"/>
                </a:highlight>
                <a:latin typeface="Helvetica Neue Light"/>
                <a:ea typeface="Helvetica Neue Light"/>
                <a:cs typeface="Helvetica Neue Light"/>
                <a:sym typeface="Helvetica Neue Light"/>
              </a:rPr>
            </a:br>
            <a:endParaRPr i="1" sz="2000">
              <a:solidFill>
                <a:schemeClr val="dk1"/>
              </a:solidFill>
              <a:highlight>
                <a:srgbClr val="FFFFFF"/>
              </a:highlight>
              <a:latin typeface="Helvetica Neue Light"/>
              <a:ea typeface="Helvetica Neue Light"/>
              <a:cs typeface="Helvetica Neue Light"/>
              <a:sym typeface="Helvetica Neue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114"/>
          <p:cNvSpPr txBox="1"/>
          <p:nvPr/>
        </p:nvSpPr>
        <p:spPr>
          <a:xfrm>
            <a:off x="1671825" y="428853"/>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OPERADORES EN JS</a:t>
            </a:r>
            <a:endParaRPr i="1" sz="4500">
              <a:latin typeface="Anton"/>
              <a:ea typeface="Anton"/>
              <a:cs typeface="Anton"/>
              <a:sym typeface="Anton"/>
            </a:endParaRPr>
          </a:p>
        </p:txBody>
      </p:sp>
      <p:pic>
        <p:nvPicPr>
          <p:cNvPr id="868" name="Google Shape;868;p114"/>
          <p:cNvPicPr preferRelativeResize="0"/>
          <p:nvPr/>
        </p:nvPicPr>
        <p:blipFill>
          <a:blip r:embed="rId3">
            <a:alphaModFix/>
          </a:blip>
          <a:stretch>
            <a:fillRect/>
          </a:stretch>
        </p:blipFill>
        <p:spPr>
          <a:xfrm>
            <a:off x="7567925" y="4659625"/>
            <a:ext cx="1186526" cy="330675"/>
          </a:xfrm>
          <a:prstGeom prst="rect">
            <a:avLst/>
          </a:prstGeom>
          <a:noFill/>
          <a:ln>
            <a:noFill/>
          </a:ln>
        </p:spPr>
      </p:pic>
      <p:pic>
        <p:nvPicPr>
          <p:cNvPr id="869" name="Google Shape;869;p114"/>
          <p:cNvPicPr preferRelativeResize="0"/>
          <p:nvPr/>
        </p:nvPicPr>
        <p:blipFill>
          <a:blip r:embed="rId4">
            <a:alphaModFix/>
          </a:blip>
          <a:stretch>
            <a:fillRect/>
          </a:stretch>
        </p:blipFill>
        <p:spPr>
          <a:xfrm>
            <a:off x="981224" y="1312750"/>
            <a:ext cx="7047301" cy="33468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15"/>
          <p:cNvSpPr txBox="1"/>
          <p:nvPr/>
        </p:nvSpPr>
        <p:spPr>
          <a:xfrm>
            <a:off x="405975" y="256550"/>
            <a:ext cx="8348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solidFill>
                  <a:schemeClr val="dk1"/>
                </a:solidFill>
                <a:latin typeface="Anton"/>
                <a:ea typeface="Anton"/>
                <a:cs typeface="Anton"/>
                <a:sym typeface="Anton"/>
              </a:rPr>
              <a:t>CONDICIONES COMPUESTA CON </a:t>
            </a:r>
            <a:r>
              <a:rPr i="1" lang="en-GB" sz="4500">
                <a:latin typeface="Anton"/>
                <a:ea typeface="Anton"/>
                <a:cs typeface="Anton"/>
                <a:sym typeface="Anton"/>
              </a:rPr>
              <a:t>&amp;&amp;</a:t>
            </a:r>
            <a:endParaRPr i="1" sz="4500">
              <a:latin typeface="Anton"/>
              <a:ea typeface="Anton"/>
              <a:cs typeface="Anton"/>
              <a:sym typeface="Anton"/>
            </a:endParaRPr>
          </a:p>
        </p:txBody>
      </p:sp>
      <p:sp>
        <p:nvSpPr>
          <p:cNvPr id="875" name="Google Shape;875;p115"/>
          <p:cNvSpPr txBox="1"/>
          <p:nvPr/>
        </p:nvSpPr>
        <p:spPr>
          <a:xfrm>
            <a:off x="577875" y="1992475"/>
            <a:ext cx="8004600" cy="28671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50000"/>
              </a:lnSpc>
              <a:spcBef>
                <a:spcPts val="0"/>
              </a:spcBef>
              <a:spcAft>
                <a:spcPts val="0"/>
              </a:spcAft>
              <a:buClr>
                <a:schemeClr val="dk1"/>
              </a:buClr>
              <a:buSzPts val="1100"/>
              <a:buFont typeface="Arial"/>
              <a:buNone/>
            </a:pP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nombreIngresado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nombre</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F79C6"/>
                </a:solidFill>
                <a:latin typeface="Consolas"/>
                <a:ea typeface="Consolas"/>
                <a:cs typeface="Consolas"/>
                <a:sym typeface="Consolas"/>
              </a:rPr>
              <a:t>let</a:t>
            </a:r>
            <a:r>
              <a:rPr lang="en-GB" sz="1500">
                <a:solidFill>
                  <a:srgbClr val="F8F8F2"/>
                </a:solidFill>
                <a:latin typeface="Consolas"/>
                <a:ea typeface="Consolas"/>
                <a:cs typeface="Consolas"/>
                <a:sym typeface="Consolas"/>
              </a:rPr>
              <a:t> apellidoIngresado </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prompt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Ingresar apellido</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F79C6"/>
                </a:solidFill>
                <a:latin typeface="Consolas"/>
                <a:ea typeface="Consolas"/>
                <a:cs typeface="Consolas"/>
                <a:sym typeface="Consolas"/>
              </a:rPr>
              <a:t>if</a:t>
            </a:r>
            <a:r>
              <a:rPr lang="en-GB" sz="1500">
                <a:solidFill>
                  <a:srgbClr val="F8F8F2"/>
                </a:solidFill>
                <a:latin typeface="Consolas"/>
                <a:ea typeface="Consolas"/>
                <a:cs typeface="Consolas"/>
                <a:sym typeface="Consolas"/>
              </a:rPr>
              <a:t>((nombreIngresado </a:t>
            </a:r>
            <a:r>
              <a:rPr lang="en-GB" sz="1500">
                <a:solidFill>
                  <a:srgbClr val="FF79C6"/>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 </a:t>
            </a:r>
            <a:r>
              <a:rPr lang="en-GB" sz="1500">
                <a:solidFill>
                  <a:srgbClr val="FF79C6"/>
                </a:solidFill>
                <a:latin typeface="Consolas"/>
                <a:ea typeface="Consolas"/>
                <a:cs typeface="Consolas"/>
                <a:sym typeface="Consolas"/>
              </a:rPr>
              <a:t>&amp;&amp;</a:t>
            </a:r>
            <a:r>
              <a:rPr lang="en-GB" sz="1500">
                <a:solidFill>
                  <a:srgbClr val="F8F8F2"/>
                </a:solidFill>
                <a:latin typeface="Consolas"/>
                <a:ea typeface="Consolas"/>
                <a:cs typeface="Consolas"/>
                <a:sym typeface="Consolas"/>
              </a:rPr>
              <a:t> (apellidoIngresado </a:t>
            </a:r>
            <a:r>
              <a:rPr lang="en-GB" sz="1500">
                <a:solidFill>
                  <a:srgbClr val="FF79C6"/>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Nombre: </a:t>
            </a:r>
            <a:r>
              <a:rPr lang="en-GB" sz="1500">
                <a:solidFill>
                  <a:srgbClr val="E9F284"/>
                </a:solidFill>
                <a:latin typeface="Consolas"/>
                <a:ea typeface="Consolas"/>
                <a:cs typeface="Consolas"/>
                <a:sym typeface="Consolas"/>
              </a:rPr>
              <a:t>"</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nombreIngresado </a:t>
            </a:r>
            <a:r>
              <a:rPr lang="en-GB" sz="1500">
                <a:solidFill>
                  <a:srgbClr val="FF79C6"/>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F79C6"/>
                </a:solidFill>
                <a:latin typeface="Consolas"/>
                <a:ea typeface="Consolas"/>
                <a:cs typeface="Consolas"/>
                <a:sym typeface="Consolas"/>
              </a:rPr>
              <a:t>\n</a:t>
            </a:r>
            <a:r>
              <a:rPr lang="en-GB" sz="1500">
                <a:solidFill>
                  <a:srgbClr val="F1FA8C"/>
                </a:solidFill>
                <a:latin typeface="Consolas"/>
                <a:ea typeface="Consolas"/>
                <a:cs typeface="Consolas"/>
                <a:sym typeface="Consolas"/>
              </a:rPr>
              <a:t>Apellido: </a:t>
            </a:r>
            <a:r>
              <a:rPr lang="en-GB" sz="1500">
                <a:solidFill>
                  <a:srgbClr val="E9F284"/>
                </a:solidFill>
                <a:latin typeface="Consolas"/>
                <a:ea typeface="Consolas"/>
                <a:cs typeface="Consolas"/>
                <a:sym typeface="Consolas"/>
              </a:rPr>
              <a:t>"</a:t>
            </a:r>
            <a:r>
              <a:rPr lang="en-GB" sz="1500">
                <a:solidFill>
                  <a:srgbClr val="FF79C6"/>
                </a:solidFill>
                <a:latin typeface="Consolas"/>
                <a:ea typeface="Consolas"/>
                <a:cs typeface="Consolas"/>
                <a:sym typeface="Consolas"/>
              </a:rPr>
              <a:t>+</a:t>
            </a:r>
            <a:r>
              <a:rPr lang="en-GB" sz="1500">
                <a:solidFill>
                  <a:srgbClr val="F8F8F2"/>
                </a:solidFill>
                <a:latin typeface="Consolas"/>
                <a:ea typeface="Consolas"/>
                <a:cs typeface="Consolas"/>
                <a:sym typeface="Consolas"/>
              </a:rPr>
              <a:t>apellidoIngresado); </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a:t>
            </a:r>
            <a:r>
              <a:rPr lang="en-GB" sz="1500">
                <a:solidFill>
                  <a:srgbClr val="FF79C6"/>
                </a:solidFill>
                <a:latin typeface="Consolas"/>
                <a:ea typeface="Consolas"/>
                <a:cs typeface="Consolas"/>
                <a:sym typeface="Consolas"/>
              </a:rPr>
              <a:t>else</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    </a:t>
            </a:r>
            <a:r>
              <a:rPr lang="en-GB" sz="1500">
                <a:solidFill>
                  <a:srgbClr val="8BE9FD"/>
                </a:solidFill>
                <a:latin typeface="Consolas"/>
                <a:ea typeface="Consolas"/>
                <a:cs typeface="Consolas"/>
                <a:sym typeface="Consolas"/>
              </a:rPr>
              <a:t>alert</a:t>
            </a:r>
            <a:r>
              <a:rPr lang="en-GB" sz="1500">
                <a:solidFill>
                  <a:srgbClr val="F8F8F2"/>
                </a:solidFill>
                <a:latin typeface="Consolas"/>
                <a:ea typeface="Consolas"/>
                <a:cs typeface="Consolas"/>
                <a:sym typeface="Consolas"/>
              </a:rPr>
              <a:t>(</a:t>
            </a:r>
            <a:r>
              <a:rPr lang="en-GB" sz="1500">
                <a:solidFill>
                  <a:srgbClr val="E9F284"/>
                </a:solidFill>
                <a:latin typeface="Consolas"/>
                <a:ea typeface="Consolas"/>
                <a:cs typeface="Consolas"/>
                <a:sym typeface="Consolas"/>
              </a:rPr>
              <a:t>"</a:t>
            </a:r>
            <a:r>
              <a:rPr lang="en-GB" sz="1500">
                <a:solidFill>
                  <a:srgbClr val="F1FA8C"/>
                </a:solidFill>
                <a:latin typeface="Consolas"/>
                <a:ea typeface="Consolas"/>
                <a:cs typeface="Consolas"/>
                <a:sym typeface="Consolas"/>
              </a:rPr>
              <a:t>Error: Ingresar nombre y apellido</a:t>
            </a:r>
            <a:r>
              <a:rPr lang="en-GB" sz="1500">
                <a:solidFill>
                  <a:srgbClr val="E9F284"/>
                </a:solidFill>
                <a:latin typeface="Consolas"/>
                <a:ea typeface="Consolas"/>
                <a:cs typeface="Consolas"/>
                <a:sym typeface="Consolas"/>
              </a:rPr>
              <a:t>"</a:t>
            </a: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rPr lang="en-GB" sz="1500">
                <a:solidFill>
                  <a:srgbClr val="F8F8F2"/>
                </a:solidFill>
                <a:latin typeface="Consolas"/>
                <a:ea typeface="Consolas"/>
                <a:cs typeface="Consolas"/>
                <a:sym typeface="Consolas"/>
              </a:rPr>
              <a:t>}</a:t>
            </a:r>
            <a:endParaRPr sz="15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876" name="Google Shape;876;p115"/>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77" name="Google Shape;877;p115"/>
          <p:cNvSpPr txBox="1"/>
          <p:nvPr/>
        </p:nvSpPr>
        <p:spPr>
          <a:xfrm>
            <a:off x="0" y="1061725"/>
            <a:ext cx="9144000" cy="110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Ante una combinación de operadores &amp;&amp; (AND) </a:t>
            </a:r>
            <a:r>
              <a:rPr lang="en-GB" sz="2000">
                <a:solidFill>
                  <a:schemeClr val="dk1"/>
                </a:solidFill>
                <a:highlight>
                  <a:srgbClr val="E0FF00"/>
                </a:highlight>
                <a:latin typeface="Helvetica Neue Light"/>
                <a:ea typeface="Helvetica Neue Light"/>
                <a:cs typeface="Helvetica Neue Light"/>
                <a:sym typeface="Helvetica Neue Light"/>
              </a:rPr>
              <a:t>será requisito que todas las comparaciones sean verdadera para que la condición compuesta sea verdadera</a:t>
            </a:r>
            <a:r>
              <a:rPr lang="en-GB" sz="2000">
                <a:solidFill>
                  <a:schemeClr val="dk1"/>
                </a:solidFill>
                <a:highlight>
                  <a:schemeClr val="lt1"/>
                </a:highlight>
                <a:latin typeface="Helvetica Neue Light"/>
                <a:ea typeface="Helvetica Neue Light"/>
                <a:cs typeface="Helvetica Neue Light"/>
                <a:sym typeface="Helvetica Neue Light"/>
              </a:rPr>
              <a:t>.</a:t>
            </a:r>
            <a:endParaRPr i="1" sz="2000">
              <a:solidFill>
                <a:schemeClr val="dk1"/>
              </a:solidFill>
              <a:highlight>
                <a:schemeClr val="lt1"/>
              </a:highlight>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sp>
        <p:nvSpPr>
          <p:cNvPr id="174" name="Google Shape;174;p35"/>
          <p:cNvSpPr txBox="1"/>
          <p:nvPr/>
        </p:nvSpPr>
        <p:spPr>
          <a:xfrm>
            <a:off x="238050" y="1665400"/>
            <a:ext cx="8667900" cy="27204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Clr>
                <a:schemeClr val="dk1"/>
              </a:buClr>
              <a:buSzPts val="1100"/>
              <a:buFont typeface="Arial"/>
              <a:buNone/>
            </a:pPr>
            <a:r>
              <a:rPr lang="en-GB" sz="1900">
                <a:solidFill>
                  <a:srgbClr val="333333"/>
                </a:solidFill>
                <a:latin typeface="Helvetica Neue Light"/>
                <a:ea typeface="Helvetica Neue Light"/>
                <a:cs typeface="Helvetica Neue Light"/>
                <a:sym typeface="Helvetica Neue Light"/>
              </a:rPr>
              <a:t>Crearás una página web interactiva en JavaScript que </a:t>
            </a:r>
            <a:r>
              <a:rPr lang="en-GB" sz="1900">
                <a:solidFill>
                  <a:srgbClr val="333333"/>
                </a:solidFill>
                <a:latin typeface="Helvetica Neue Light"/>
                <a:ea typeface="Helvetica Neue Light"/>
                <a:cs typeface="Helvetica Neue Light"/>
                <a:sym typeface="Helvetica Neue Light"/>
              </a:rPr>
              <a:t>permitirá</a:t>
            </a:r>
            <a:r>
              <a:rPr lang="en-GB" sz="1900">
                <a:solidFill>
                  <a:srgbClr val="333333"/>
                </a:solidFill>
                <a:latin typeface="Helvetica Neue Light"/>
                <a:ea typeface="Helvetica Neue Light"/>
                <a:cs typeface="Helvetica Neue Light"/>
                <a:sym typeface="Helvetica Neue Light"/>
              </a:rPr>
              <a:t> simular distintos procesos. Un “simulador” es un programa que soluciona ciertas tareas y proporciona al usuario </a:t>
            </a:r>
            <a:r>
              <a:rPr lang="en-GB" sz="1900">
                <a:solidFill>
                  <a:srgbClr val="333333"/>
                </a:solidFill>
                <a:latin typeface="Helvetica Neue Light"/>
                <a:ea typeface="Helvetica Neue Light"/>
                <a:cs typeface="Helvetica Neue Light"/>
                <a:sym typeface="Helvetica Neue Light"/>
              </a:rPr>
              <a:t>información de valor. Además, utilizarás AJAX y JSON para obtener datos y jQuery para controlar eventos en la interfaz y producir animaciones en respuesta.</a:t>
            </a:r>
            <a:endParaRPr b="0" i="0" sz="1900" u="none" cap="none" strike="noStrike">
              <a:solidFill>
                <a:srgbClr val="333333"/>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1000"/>
              </a:spcAft>
              <a:buClr>
                <a:srgbClr val="000000"/>
              </a:buClr>
              <a:buSzPts val="1100"/>
              <a:buFont typeface="Arial"/>
              <a:buNone/>
            </a:pPr>
            <a:br>
              <a:rPr b="0" i="0" lang="en-GB" sz="2000" u="none" cap="none" strike="noStrike">
                <a:solidFill>
                  <a:srgbClr val="000000"/>
                </a:solidFill>
                <a:latin typeface="Helvetica Neue Light"/>
                <a:ea typeface="Helvetica Neue Light"/>
                <a:cs typeface="Helvetica Neue Light"/>
                <a:sym typeface="Helvetica Neue Light"/>
              </a:rPr>
            </a:b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75" name="Google Shape;175;p35"/>
          <p:cNvSpPr txBox="1"/>
          <p:nvPr>
            <p:ph type="ctrTitle"/>
          </p:nvPr>
        </p:nvSpPr>
        <p:spPr>
          <a:xfrm>
            <a:off x="1635300" y="781425"/>
            <a:ext cx="5873400" cy="724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i="1" lang="en-GB" sz="3600">
                <a:latin typeface="Anton"/>
                <a:ea typeface="Anton"/>
                <a:cs typeface="Anton"/>
                <a:sym typeface="Anton"/>
              </a:rPr>
              <a:t>APLICACIÓN</a:t>
            </a:r>
            <a:r>
              <a:rPr i="1" lang="en-GB" sz="3600">
                <a:latin typeface="Anton"/>
                <a:ea typeface="Anton"/>
                <a:cs typeface="Anton"/>
                <a:sym typeface="Anton"/>
              </a:rPr>
              <a:t> WEB INTERACTIVA</a:t>
            </a:r>
            <a:endParaRPr i="1" sz="3600">
              <a:latin typeface="Anton"/>
              <a:ea typeface="Anton"/>
              <a:cs typeface="Anton"/>
              <a:sym typeface="Anton"/>
            </a:endParaRPr>
          </a:p>
        </p:txBody>
      </p:sp>
      <p:pic>
        <p:nvPicPr>
          <p:cNvPr id="176" name="Google Shape;176;p3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77" name="Google Shape;177;p35"/>
          <p:cNvPicPr preferRelativeResize="0"/>
          <p:nvPr/>
        </p:nvPicPr>
        <p:blipFill rotWithShape="1">
          <a:blip r:embed="rId4">
            <a:alphaModFix/>
          </a:blip>
          <a:srcRect b="0" l="0" r="0" t="0"/>
          <a:stretch/>
        </p:blipFill>
        <p:spPr>
          <a:xfrm>
            <a:off x="7300750" y="222475"/>
            <a:ext cx="1634174" cy="6398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16"/>
          <p:cNvSpPr txBox="1"/>
          <p:nvPr/>
        </p:nvSpPr>
        <p:spPr>
          <a:xfrm>
            <a:off x="397800" y="340700"/>
            <a:ext cx="8348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CONDICIONES COMPUESTA CON  </a:t>
            </a:r>
            <a:r>
              <a:rPr lang="en-GB" sz="4500">
                <a:latin typeface="Anton"/>
                <a:ea typeface="Anton"/>
                <a:cs typeface="Anton"/>
                <a:sym typeface="Anton"/>
              </a:rPr>
              <a:t>||</a:t>
            </a:r>
            <a:endParaRPr sz="4500">
              <a:latin typeface="Anton"/>
              <a:ea typeface="Anton"/>
              <a:cs typeface="Anton"/>
              <a:sym typeface="Anton"/>
            </a:endParaRPr>
          </a:p>
        </p:txBody>
      </p:sp>
      <p:sp>
        <p:nvSpPr>
          <p:cNvPr id="883" name="Google Shape;883;p116"/>
          <p:cNvSpPr txBox="1"/>
          <p:nvPr/>
        </p:nvSpPr>
        <p:spPr>
          <a:xfrm>
            <a:off x="619950" y="2297500"/>
            <a:ext cx="8004600" cy="259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let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prompt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Ingresar nombre</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F79C6"/>
                </a:solidFill>
                <a:latin typeface="Consolas"/>
                <a:ea typeface="Consolas"/>
                <a:cs typeface="Consolas"/>
                <a:sym typeface="Consolas"/>
              </a:rPr>
              <a:t>if</a:t>
            </a:r>
            <a:r>
              <a:rPr lang="en-GB" sz="1600">
                <a:solidFill>
                  <a:srgbClr val="F8F8F2"/>
                </a:solidFill>
                <a:latin typeface="Consolas"/>
                <a:ea typeface="Consolas"/>
                <a:cs typeface="Consolas"/>
                <a:sym typeface="Consolas"/>
              </a:rPr>
              <a:t>((nombreIngresado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ANA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r>
              <a:rPr lang="en-GB" sz="1600">
                <a:solidFill>
                  <a:srgbClr val="FF79C6"/>
                </a:solidFill>
                <a:latin typeface="Consolas"/>
                <a:ea typeface="Consolas"/>
                <a:cs typeface="Consolas"/>
                <a:sym typeface="Consolas"/>
              </a:rPr>
              <a:t>||</a:t>
            </a:r>
            <a:r>
              <a:rPr lang="en-GB" sz="1600">
                <a:solidFill>
                  <a:srgbClr val="F8F8F2"/>
                </a:solidFill>
                <a:latin typeface="Consolas"/>
                <a:ea typeface="Consolas"/>
                <a:cs typeface="Consolas"/>
                <a:sym typeface="Consolas"/>
              </a:rPr>
              <a:t> (nombreIngresado </a:t>
            </a:r>
            <a:r>
              <a:rPr lang="en-GB" sz="1600">
                <a:solidFill>
                  <a:srgbClr val="FF79C6"/>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ana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nombre ingresado es Ana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r>
              <a:rPr lang="en-GB" sz="1600">
                <a:solidFill>
                  <a:srgbClr val="FF79C6"/>
                </a:solidFill>
                <a:latin typeface="Consolas"/>
                <a:ea typeface="Consolas"/>
                <a:cs typeface="Consolas"/>
                <a:sym typeface="Consolas"/>
              </a:rPr>
              <a:t>else</a:t>
            </a: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    </a:t>
            </a:r>
            <a:r>
              <a:rPr lang="en-GB" sz="1600">
                <a:solidFill>
                  <a:srgbClr val="8BE9FD"/>
                </a:solidFill>
                <a:latin typeface="Consolas"/>
                <a:ea typeface="Consolas"/>
                <a:cs typeface="Consolas"/>
                <a:sym typeface="Consolas"/>
              </a:rPr>
              <a:t>alert</a:t>
            </a:r>
            <a:r>
              <a:rPr lang="en-GB" sz="1600">
                <a:solidFill>
                  <a:srgbClr val="F8F8F2"/>
                </a:solidFill>
                <a:latin typeface="Consolas"/>
                <a:ea typeface="Consolas"/>
                <a:cs typeface="Consolas"/>
                <a:sym typeface="Consolas"/>
              </a:rPr>
              <a:t>(</a:t>
            </a:r>
            <a:r>
              <a:rPr lang="en-GB" sz="1600">
                <a:solidFill>
                  <a:srgbClr val="E9F284"/>
                </a:solidFill>
                <a:latin typeface="Consolas"/>
                <a:ea typeface="Consolas"/>
                <a:cs typeface="Consolas"/>
                <a:sym typeface="Consolas"/>
              </a:rPr>
              <a:t>"</a:t>
            </a:r>
            <a:r>
              <a:rPr lang="en-GB" sz="1600">
                <a:solidFill>
                  <a:srgbClr val="F1FA8C"/>
                </a:solidFill>
                <a:latin typeface="Consolas"/>
                <a:ea typeface="Consolas"/>
                <a:cs typeface="Consolas"/>
                <a:sym typeface="Consolas"/>
              </a:rPr>
              <a:t>El nombre ingresado NO ES Ana</a:t>
            </a:r>
            <a:r>
              <a:rPr lang="en-GB" sz="1600">
                <a:solidFill>
                  <a:srgbClr val="E9F284"/>
                </a:solidFill>
                <a:latin typeface="Consolas"/>
                <a:ea typeface="Consolas"/>
                <a:cs typeface="Consolas"/>
                <a:sym typeface="Consolas"/>
              </a:rPr>
              <a:t>"</a:t>
            </a:r>
            <a:r>
              <a:rPr lang="en-GB" sz="1600">
                <a:solidFill>
                  <a:srgbClr val="F8F8F2"/>
                </a:solidFill>
                <a:latin typeface="Consolas"/>
                <a:ea typeface="Consolas"/>
                <a:cs typeface="Consolas"/>
                <a:sym typeface="Consolas"/>
              </a:rPr>
              <a:t>); </a:t>
            </a:r>
            <a:endParaRPr sz="1600">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sz="1600">
                <a:solidFill>
                  <a:srgbClr val="F8F8F2"/>
                </a:solidFill>
                <a:latin typeface="Consolas"/>
                <a:ea typeface="Consolas"/>
                <a:cs typeface="Consolas"/>
                <a:sym typeface="Consolas"/>
              </a:rPr>
              <a:t>}</a:t>
            </a:r>
            <a:endParaRPr sz="1600">
              <a:solidFill>
                <a:srgbClr val="F8F8F2"/>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500">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050">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sz="1600">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600">
              <a:solidFill>
                <a:schemeClr val="dk1"/>
              </a:solidFill>
              <a:latin typeface="Courier New"/>
              <a:ea typeface="Courier New"/>
              <a:cs typeface="Courier New"/>
              <a:sym typeface="Courier New"/>
            </a:endParaRPr>
          </a:p>
        </p:txBody>
      </p:sp>
      <p:pic>
        <p:nvPicPr>
          <p:cNvPr id="884" name="Google Shape;884;p116"/>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85" name="Google Shape;885;p116"/>
          <p:cNvSpPr txBox="1"/>
          <p:nvPr/>
        </p:nvSpPr>
        <p:spPr>
          <a:xfrm>
            <a:off x="0" y="1188575"/>
            <a:ext cx="91440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En caso de utilizar || (OR), </a:t>
            </a:r>
            <a:r>
              <a:rPr lang="en-GB" sz="2000">
                <a:solidFill>
                  <a:schemeClr val="dk1"/>
                </a:solidFill>
                <a:highlight>
                  <a:srgbClr val="E0FF00"/>
                </a:highlight>
                <a:latin typeface="Helvetica Neue Light"/>
                <a:ea typeface="Helvetica Neue Light"/>
                <a:cs typeface="Helvetica Neue Light"/>
                <a:sym typeface="Helvetica Neue Light"/>
              </a:rPr>
              <a:t>será requisito que al menos una de las comparaciones sea verdadera para que la condición compuesta sea verdadera</a:t>
            </a:r>
            <a:r>
              <a:rPr lang="en-GB" sz="2000">
                <a:solidFill>
                  <a:schemeClr val="dk1"/>
                </a:solidFill>
                <a:highlight>
                  <a:schemeClr val="lt1"/>
                </a:highlight>
                <a:latin typeface="Helvetica Neue Light"/>
                <a:ea typeface="Helvetica Neue Light"/>
                <a:cs typeface="Helvetica Neue Light"/>
                <a:sym typeface="Helvetica Neue Light"/>
              </a:rPr>
              <a:t>.</a:t>
            </a:r>
            <a:endParaRPr i="1"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117"/>
          <p:cNvSpPr txBox="1"/>
          <p:nvPr/>
        </p:nvSpPr>
        <p:spPr>
          <a:xfrm>
            <a:off x="405975" y="288100"/>
            <a:ext cx="83484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GB" sz="4500">
                <a:solidFill>
                  <a:schemeClr val="dk1"/>
                </a:solidFill>
                <a:latin typeface="Anton"/>
                <a:ea typeface="Anton"/>
                <a:cs typeface="Anton"/>
                <a:sym typeface="Anton"/>
              </a:rPr>
              <a:t>COMBINACIÓN DE OPERADORES </a:t>
            </a:r>
            <a:r>
              <a:rPr lang="en-GB" sz="4600">
                <a:solidFill>
                  <a:schemeClr val="dk1"/>
                </a:solidFill>
                <a:latin typeface="Anton"/>
                <a:ea typeface="Anton"/>
                <a:cs typeface="Anton"/>
                <a:sym typeface="Anton"/>
              </a:rPr>
              <a:t>&amp;&amp;</a:t>
            </a:r>
            <a:r>
              <a:rPr i="1" lang="en-GB" sz="4500">
                <a:solidFill>
                  <a:schemeClr val="dk1"/>
                </a:solidFill>
                <a:latin typeface="Anton"/>
                <a:ea typeface="Anton"/>
                <a:cs typeface="Anton"/>
                <a:sym typeface="Anton"/>
              </a:rPr>
              <a:t> y  </a:t>
            </a:r>
            <a:r>
              <a:rPr lang="en-GB" sz="4200">
                <a:solidFill>
                  <a:schemeClr val="dk1"/>
                </a:solidFill>
                <a:latin typeface="Anton"/>
                <a:ea typeface="Anton"/>
                <a:cs typeface="Anton"/>
                <a:sym typeface="Anton"/>
              </a:rPr>
              <a:t>||</a:t>
            </a:r>
            <a:endParaRPr sz="4500">
              <a:latin typeface="Anton"/>
              <a:ea typeface="Anton"/>
              <a:cs typeface="Anton"/>
              <a:sym typeface="Anton"/>
            </a:endParaRPr>
          </a:p>
        </p:txBody>
      </p:sp>
      <p:pic>
        <p:nvPicPr>
          <p:cNvPr id="891" name="Google Shape;891;p117"/>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892" name="Google Shape;892;p117"/>
          <p:cNvSpPr txBox="1"/>
          <p:nvPr/>
        </p:nvSpPr>
        <p:spPr>
          <a:xfrm>
            <a:off x="75300" y="2182113"/>
            <a:ext cx="8993400" cy="2256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let</a:t>
            </a:r>
            <a:r>
              <a:rPr lang="en-GB">
                <a:solidFill>
                  <a:srgbClr val="F8F8F2"/>
                </a:solidFill>
                <a:latin typeface="Consolas"/>
                <a:ea typeface="Consolas"/>
                <a:cs typeface="Consolas"/>
                <a:sym typeface="Consolas"/>
              </a:rPr>
              <a:t> nombreIngresado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prompt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Ingresar nombre</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F79C6"/>
                </a:solidFill>
                <a:latin typeface="Consolas"/>
                <a:ea typeface="Consolas"/>
                <a:cs typeface="Consolas"/>
                <a:sym typeface="Consolas"/>
              </a:rPr>
              <a:t>if</a:t>
            </a:r>
            <a:r>
              <a:rPr lang="en-GB">
                <a:solidFill>
                  <a:srgbClr val="F8F8F2"/>
                </a:solidFill>
                <a:latin typeface="Consolas"/>
                <a:ea typeface="Consolas"/>
                <a:cs typeface="Consolas"/>
                <a:sym typeface="Consolas"/>
              </a:rPr>
              <a:t>((nombreIngresado </a:t>
            </a:r>
            <a:r>
              <a:rPr lang="en-GB">
                <a:solidFill>
                  <a:srgbClr val="FF79C6"/>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FF79C6"/>
                </a:solidFill>
                <a:latin typeface="Consolas"/>
                <a:ea typeface="Consolas"/>
                <a:cs typeface="Consolas"/>
                <a:sym typeface="Consolas"/>
              </a:rPr>
              <a:t>&amp;&amp;</a:t>
            </a:r>
            <a:r>
              <a:rPr lang="en-GB">
                <a:solidFill>
                  <a:srgbClr val="F8F8F2"/>
                </a:solidFill>
                <a:latin typeface="Consolas"/>
                <a:ea typeface="Consolas"/>
                <a:cs typeface="Consolas"/>
                <a:sym typeface="Consolas"/>
              </a:rPr>
              <a:t> ((nombreIngresado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EMA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r>
              <a:rPr lang="en-GB">
                <a:solidFill>
                  <a:srgbClr val="FF79C6"/>
                </a:solidFill>
                <a:latin typeface="Consolas"/>
                <a:ea typeface="Consolas"/>
                <a:cs typeface="Consolas"/>
                <a:sym typeface="Consolas"/>
              </a:rPr>
              <a:t>||</a:t>
            </a:r>
            <a:r>
              <a:rPr lang="en-GB">
                <a:solidFill>
                  <a:srgbClr val="F8F8F2"/>
                </a:solidFill>
                <a:latin typeface="Consolas"/>
                <a:ea typeface="Consolas"/>
                <a:cs typeface="Consolas"/>
                <a:sym typeface="Consolas"/>
              </a:rPr>
              <a:t> (nombreIngresado </a:t>
            </a:r>
            <a:r>
              <a:rPr lang="en-GB">
                <a:solidFill>
                  <a:srgbClr val="FF79C6"/>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ema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alert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Hola Ema</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 </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r>
              <a:rPr lang="en-GB">
                <a:solidFill>
                  <a:srgbClr val="FF79C6"/>
                </a:solidFill>
                <a:latin typeface="Consolas"/>
                <a:ea typeface="Consolas"/>
                <a:cs typeface="Consolas"/>
                <a:sym typeface="Consolas"/>
              </a:rPr>
              <a:t>else</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    </a:t>
            </a:r>
            <a:r>
              <a:rPr lang="en-GB">
                <a:solidFill>
                  <a:srgbClr val="8BE9FD"/>
                </a:solidFill>
                <a:latin typeface="Consolas"/>
                <a:ea typeface="Consolas"/>
                <a:cs typeface="Consolas"/>
                <a:sym typeface="Consolas"/>
              </a:rPr>
              <a:t>alert</a:t>
            </a:r>
            <a:r>
              <a:rPr lang="en-GB">
                <a:solidFill>
                  <a:srgbClr val="F8F8F2"/>
                </a:solidFill>
                <a:latin typeface="Consolas"/>
                <a:ea typeface="Consolas"/>
                <a:cs typeface="Consolas"/>
                <a:sym typeface="Consolas"/>
              </a:rPr>
              <a:t>(</a:t>
            </a:r>
            <a:r>
              <a:rPr lang="en-GB">
                <a:solidFill>
                  <a:srgbClr val="E9F284"/>
                </a:solidFill>
                <a:latin typeface="Consolas"/>
                <a:ea typeface="Consolas"/>
                <a:cs typeface="Consolas"/>
                <a:sym typeface="Consolas"/>
              </a:rPr>
              <a:t>"</a:t>
            </a:r>
            <a:r>
              <a:rPr lang="en-GB">
                <a:solidFill>
                  <a:srgbClr val="F1FA8C"/>
                </a:solidFill>
                <a:latin typeface="Consolas"/>
                <a:ea typeface="Consolas"/>
                <a:cs typeface="Consolas"/>
                <a:sym typeface="Consolas"/>
              </a:rPr>
              <a:t>Error: Ingresar nombre valido</a:t>
            </a:r>
            <a:r>
              <a:rPr lang="en-GB">
                <a:solidFill>
                  <a:srgbClr val="E9F284"/>
                </a:solidFill>
                <a:latin typeface="Consolas"/>
                <a:ea typeface="Consolas"/>
                <a:cs typeface="Consolas"/>
                <a:sym typeface="Consolas"/>
              </a:rPr>
              <a:t>"</a:t>
            </a: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rPr lang="en-GB">
                <a:solidFill>
                  <a:srgbClr val="F8F8F2"/>
                </a:solidFill>
                <a:latin typeface="Consolas"/>
                <a:ea typeface="Consolas"/>
                <a:cs typeface="Consolas"/>
                <a:sym typeface="Consolas"/>
              </a:rPr>
              <a:t>}</a:t>
            </a:r>
            <a:endParaRPr>
              <a:solidFill>
                <a:srgbClr val="F8F8F2"/>
              </a:solidFill>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35714"/>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8F8F2"/>
              </a:solidFill>
              <a:highlight>
                <a:srgbClr val="282A36"/>
              </a:highlight>
              <a:latin typeface="Consolas"/>
              <a:ea typeface="Consolas"/>
              <a:cs typeface="Consolas"/>
              <a:sym typeface="Consolas"/>
            </a:endParaRPr>
          </a:p>
          <a:p>
            <a:pPr indent="0" lvl="0" marL="0" rtl="0" algn="l">
              <a:lnSpc>
                <a:spcPct val="150000"/>
              </a:lnSpc>
              <a:spcBef>
                <a:spcPts val="0"/>
              </a:spcBef>
              <a:spcAft>
                <a:spcPts val="0"/>
              </a:spcAft>
              <a:buClr>
                <a:schemeClr val="dk1"/>
              </a:buClr>
              <a:buSzPts val="1100"/>
              <a:buFont typeface="Arial"/>
              <a:buNone/>
            </a:pPr>
            <a:r>
              <a:t/>
            </a:r>
            <a:endParaRPr>
              <a:solidFill>
                <a:srgbClr val="FF79C6"/>
              </a:solidFill>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a:solidFill>
                <a:srgbClr val="C678DD"/>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893" name="Google Shape;893;p117"/>
          <p:cNvSpPr txBox="1"/>
          <p:nvPr/>
        </p:nvSpPr>
        <p:spPr>
          <a:xfrm>
            <a:off x="75300" y="1220125"/>
            <a:ext cx="8993400" cy="84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2000">
                <a:solidFill>
                  <a:schemeClr val="dk1"/>
                </a:solidFill>
                <a:highlight>
                  <a:schemeClr val="lt1"/>
                </a:highlight>
                <a:latin typeface="Helvetica Neue Light"/>
                <a:ea typeface="Helvetica Neue Light"/>
                <a:cs typeface="Helvetica Neue Light"/>
                <a:sym typeface="Helvetica Neue Light"/>
              </a:rPr>
              <a:t>También es posible combinar || (OR) y &amp;&amp; (AND) para combinar comparaciones cada vez más complejas. </a:t>
            </a:r>
            <a:endParaRPr i="1" sz="20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18"/>
          <p:cNvSpPr txBox="1"/>
          <p:nvPr/>
        </p:nvSpPr>
        <p:spPr>
          <a:xfrm>
            <a:off x="0" y="280775"/>
            <a:ext cx="94245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COMBINACIÓN DE OPERADORES </a:t>
            </a:r>
            <a:r>
              <a:rPr lang="en-GB" sz="4600">
                <a:solidFill>
                  <a:schemeClr val="dk1"/>
                </a:solidFill>
                <a:latin typeface="Anton"/>
                <a:ea typeface="Anton"/>
                <a:cs typeface="Anton"/>
                <a:sym typeface="Anton"/>
              </a:rPr>
              <a:t>&amp;&amp;</a:t>
            </a:r>
            <a:r>
              <a:rPr i="1" lang="en-GB" sz="4500">
                <a:latin typeface="Anton"/>
                <a:ea typeface="Anton"/>
                <a:cs typeface="Anton"/>
                <a:sym typeface="Anton"/>
              </a:rPr>
              <a:t> y  </a:t>
            </a:r>
            <a:r>
              <a:rPr lang="en-GB" sz="4200">
                <a:solidFill>
                  <a:schemeClr val="dk1"/>
                </a:solidFill>
                <a:latin typeface="Anton"/>
                <a:ea typeface="Anton"/>
                <a:cs typeface="Anton"/>
                <a:sym typeface="Anton"/>
              </a:rPr>
              <a:t>||</a:t>
            </a:r>
            <a:endParaRPr sz="4200">
              <a:solidFill>
                <a:schemeClr val="dk1"/>
              </a:solidFill>
              <a:latin typeface="Anton"/>
              <a:ea typeface="Anton"/>
              <a:cs typeface="Anton"/>
              <a:sym typeface="Anton"/>
            </a:endParaRPr>
          </a:p>
          <a:p>
            <a:pPr indent="0" lvl="0" marL="0" rtl="0" algn="ctr">
              <a:spcBef>
                <a:spcPts val="0"/>
              </a:spcBef>
              <a:spcAft>
                <a:spcPts val="0"/>
              </a:spcAft>
              <a:buNone/>
            </a:pPr>
            <a:r>
              <a:t/>
            </a:r>
            <a:endParaRPr i="1" sz="4500">
              <a:latin typeface="Anton"/>
              <a:ea typeface="Anton"/>
              <a:cs typeface="Anton"/>
              <a:sym typeface="Anton"/>
            </a:endParaRPr>
          </a:p>
        </p:txBody>
      </p:sp>
      <p:pic>
        <p:nvPicPr>
          <p:cNvPr id="899" name="Google Shape;899;p11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900" name="Google Shape;900;p118"/>
          <p:cNvSpPr txBox="1"/>
          <p:nvPr/>
        </p:nvSpPr>
        <p:spPr>
          <a:xfrm>
            <a:off x="1038900" y="1356020"/>
            <a:ext cx="7066200" cy="223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Ya que las expresiones lógicas son evaluadas de izquierda a derecha, </a:t>
            </a:r>
            <a:r>
              <a:rPr lang="en-GB" sz="2000">
                <a:solidFill>
                  <a:schemeClr val="dk1"/>
                </a:solidFill>
                <a:highlight>
                  <a:srgbClr val="E0FF00"/>
                </a:highlight>
                <a:latin typeface="Helvetica Neue Light"/>
                <a:ea typeface="Helvetica Neue Light"/>
                <a:cs typeface="Helvetica Neue Light"/>
                <a:sym typeface="Helvetica Neue Light"/>
              </a:rPr>
              <a:t>es necesario agrupar las operaciones para asegurar que se cumplan como uno lo desea</a:t>
            </a:r>
            <a:r>
              <a:rPr lang="en-GB" sz="2000">
                <a:solidFill>
                  <a:schemeClr val="dk1"/>
                </a:solidFill>
                <a:highlight>
                  <a:srgbClr val="FFFFFF"/>
                </a:highlight>
                <a:latin typeface="Helvetica Neue Light"/>
                <a:ea typeface="Helvetica Neue Light"/>
                <a:cs typeface="Helvetica Neue Light"/>
                <a:sym typeface="Helvetica Neue Light"/>
              </a:rPr>
              <a:t>:</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br>
              <a:rPr lang="en-GB" sz="2000">
                <a:solidFill>
                  <a:schemeClr val="dk1"/>
                </a:solidFill>
                <a:highlight>
                  <a:srgbClr val="FFFFFF"/>
                </a:highlight>
                <a:latin typeface="Helvetica Neue Light"/>
                <a:ea typeface="Helvetica Neue Light"/>
                <a:cs typeface="Helvetica Neue Light"/>
                <a:sym typeface="Helvetica Neue Light"/>
              </a:rPr>
            </a:br>
            <a:r>
              <a:rPr lang="en-GB" sz="2000">
                <a:solidFill>
                  <a:schemeClr val="dk1"/>
                </a:solidFill>
                <a:highlight>
                  <a:srgbClr val="FFFFFF"/>
                </a:highlight>
                <a:latin typeface="Helvetica Neue Light"/>
                <a:ea typeface="Helvetica Neue Light"/>
                <a:cs typeface="Helvetica Neue Light"/>
                <a:sym typeface="Helvetica Neue Light"/>
              </a:rPr>
              <a:t>No es lo mismo:</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que:</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901" name="Google Shape;901;p118"/>
          <p:cNvSpPr txBox="1"/>
          <p:nvPr/>
        </p:nvSpPr>
        <p:spPr>
          <a:xfrm>
            <a:off x="178825" y="3079600"/>
            <a:ext cx="8965200" cy="1369800"/>
          </a:xfrm>
          <a:prstGeom prst="rect">
            <a:avLst/>
          </a:prstGeom>
          <a:no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a:solidFill>
                  <a:srgbClr val="FF79C6"/>
                </a:solidFill>
                <a:highlight>
                  <a:srgbClr val="000000"/>
                </a:highlight>
                <a:latin typeface="Consolas"/>
                <a:ea typeface="Consolas"/>
                <a:cs typeface="Consolas"/>
                <a:sym typeface="Consolas"/>
              </a:rPr>
              <a:t>if</a:t>
            </a:r>
            <a:r>
              <a:rPr lang="en-GB">
                <a:solidFill>
                  <a:srgbClr val="F8F8F2"/>
                </a:solidFill>
                <a:highlight>
                  <a:srgbClr val="000000"/>
                </a:highlight>
                <a:latin typeface="Consolas"/>
                <a:ea typeface="Consolas"/>
                <a:cs typeface="Consolas"/>
                <a:sym typeface="Consolas"/>
              </a:rPr>
              <a:t>((nombreIngresado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&amp;&amp;</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a:t>
            </a:r>
            <a:endParaRPr>
              <a:solidFill>
                <a:srgbClr val="F8F8F2"/>
              </a:solidFill>
              <a:highlight>
                <a:srgbClr val="000000"/>
              </a:highlight>
              <a:latin typeface="Consolas"/>
              <a:ea typeface="Consolas"/>
              <a:cs typeface="Consolas"/>
              <a:sym typeface="Consolas"/>
            </a:endParaRPr>
          </a:p>
          <a:p>
            <a:pPr indent="0" lvl="0" marL="0" rtl="0" algn="l">
              <a:lnSpc>
                <a:spcPct val="130434"/>
              </a:lnSpc>
              <a:spcBef>
                <a:spcPts val="0"/>
              </a:spcBef>
              <a:spcAft>
                <a:spcPts val="0"/>
              </a:spcAft>
              <a:buClr>
                <a:schemeClr val="dk1"/>
              </a:buClr>
              <a:buSzPts val="1100"/>
              <a:buFont typeface="Arial"/>
              <a:buNone/>
            </a:pPr>
            <a:r>
              <a:t/>
            </a:r>
            <a:endParaRPr sz="1600">
              <a:solidFill>
                <a:srgbClr val="C678DD"/>
              </a:solidFill>
              <a:highlight>
                <a:srgbClr val="151515"/>
              </a:highlight>
              <a:latin typeface="Courier New"/>
              <a:ea typeface="Courier New"/>
              <a:cs typeface="Courier New"/>
              <a:sym typeface="Courier New"/>
            </a:endParaRPr>
          </a:p>
          <a:p>
            <a:pPr indent="0" lvl="0" marL="0" rtl="0" algn="l">
              <a:lnSpc>
                <a:spcPct val="130434"/>
              </a:lnSpc>
              <a:spcBef>
                <a:spcPts val="0"/>
              </a:spcBef>
              <a:spcAft>
                <a:spcPts val="0"/>
              </a:spcAft>
              <a:buClr>
                <a:schemeClr val="dk1"/>
              </a:buClr>
              <a:buSzPts val="1100"/>
              <a:buFont typeface="Arial"/>
              <a:buNone/>
            </a:pPr>
            <a:r>
              <a:t/>
            </a:r>
            <a:endParaRPr sz="1150">
              <a:solidFill>
                <a:srgbClr val="999999"/>
              </a:solidFill>
              <a:highlight>
                <a:srgbClr val="151515"/>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a:solidFill>
                  <a:srgbClr val="FF79C6"/>
                </a:solidFill>
                <a:highlight>
                  <a:srgbClr val="000000"/>
                </a:highlight>
                <a:latin typeface="Consolas"/>
                <a:ea typeface="Consolas"/>
                <a:cs typeface="Consolas"/>
                <a:sym typeface="Consolas"/>
              </a:rPr>
              <a:t>if</a:t>
            </a:r>
            <a:r>
              <a:rPr lang="en-GB">
                <a:solidFill>
                  <a:srgbClr val="F8F8F2"/>
                </a:solidFill>
                <a:highlight>
                  <a:srgbClr val="000000"/>
                </a:highlight>
                <a:latin typeface="Consolas"/>
                <a:ea typeface="Consolas"/>
                <a:cs typeface="Consolas"/>
                <a:sym typeface="Consolas"/>
              </a:rPr>
              <a:t>((</a:t>
            </a:r>
            <a:r>
              <a:rPr lang="en-GB">
                <a:solidFill>
                  <a:srgbClr val="F8F8F2"/>
                </a:solidFill>
                <a:highlight>
                  <a:schemeClr val="dk1"/>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&amp;&amp;</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a:t>
            </a:r>
            <a:r>
              <a:rPr lang="en-GB">
                <a:solidFill>
                  <a:srgbClr val="FF79C6"/>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 (nombreIngresado </a:t>
            </a:r>
            <a:r>
              <a:rPr lang="en-GB">
                <a:solidFill>
                  <a:srgbClr val="FF79C6"/>
                </a:solidFill>
                <a:highlight>
                  <a:srgbClr val="000000"/>
                </a:highlight>
                <a:latin typeface="Consolas"/>
                <a:ea typeface="Consolas"/>
                <a:cs typeface="Consolas"/>
                <a:sym typeface="Consolas"/>
              </a:rPr>
              <a:t>==</a:t>
            </a:r>
            <a:r>
              <a:rPr lang="en-GB">
                <a:solidFill>
                  <a:srgbClr val="E9F284"/>
                </a:solidFill>
                <a:highlight>
                  <a:srgbClr val="000000"/>
                </a:highlight>
                <a:latin typeface="Consolas"/>
                <a:ea typeface="Consolas"/>
                <a:cs typeface="Consolas"/>
                <a:sym typeface="Consolas"/>
              </a:rPr>
              <a:t>"</a:t>
            </a:r>
            <a:r>
              <a:rPr lang="en-GB">
                <a:solidFill>
                  <a:srgbClr val="F1FA8C"/>
                </a:solidFill>
                <a:highlight>
                  <a:srgbClr val="000000"/>
                </a:highlight>
                <a:latin typeface="Consolas"/>
                <a:ea typeface="Consolas"/>
                <a:cs typeface="Consolas"/>
                <a:sym typeface="Consolas"/>
              </a:rPr>
              <a:t>ema</a:t>
            </a:r>
            <a:r>
              <a:rPr lang="en-GB">
                <a:solidFill>
                  <a:srgbClr val="E9F284"/>
                </a:solidFill>
                <a:highlight>
                  <a:srgbClr val="000000"/>
                </a:highlight>
                <a:latin typeface="Consolas"/>
                <a:ea typeface="Consolas"/>
                <a:cs typeface="Consolas"/>
                <a:sym typeface="Consolas"/>
              </a:rPr>
              <a:t>"</a:t>
            </a:r>
            <a:r>
              <a:rPr lang="en-GB">
                <a:solidFill>
                  <a:srgbClr val="F8F8F2"/>
                </a:solidFill>
                <a:highlight>
                  <a:srgbClr val="000000"/>
                </a:highlight>
                <a:latin typeface="Consolas"/>
                <a:ea typeface="Consolas"/>
                <a:cs typeface="Consolas"/>
                <a:sym typeface="Consolas"/>
              </a:rPr>
              <a:t>)){</a:t>
            </a:r>
            <a:endParaRPr sz="1700">
              <a:solidFill>
                <a:schemeClr val="dk1"/>
              </a:solidFill>
              <a:highlight>
                <a:srgbClr val="000000"/>
              </a:highlight>
              <a:latin typeface="Courier New"/>
              <a:ea typeface="Courier New"/>
              <a:cs typeface="Courier New"/>
              <a:sym typeface="Courier New"/>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905" name="Shape 905"/>
        <p:cNvGrpSpPr/>
        <p:nvPr/>
      </p:nvGrpSpPr>
      <p:grpSpPr>
        <a:xfrm>
          <a:off x="0" y="0"/>
          <a:ext cx="0" cy="0"/>
          <a:chOff x="0" y="0"/>
          <a:chExt cx="0" cy="0"/>
        </a:xfrm>
      </p:grpSpPr>
      <p:sp>
        <p:nvSpPr>
          <p:cNvPr id="906" name="Google Shape;906;p119"/>
          <p:cNvSpPr txBox="1"/>
          <p:nvPr/>
        </p:nvSpPr>
        <p:spPr>
          <a:xfrm>
            <a:off x="1713750" y="2128125"/>
            <a:ext cx="57165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907" name="Google Shape;907;p11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08" name="Google Shape;908;p119"/>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120"/>
          <p:cNvSpPr txBox="1"/>
          <p:nvPr/>
        </p:nvSpPr>
        <p:spPr>
          <a:xfrm>
            <a:off x="453750" y="2520825"/>
            <a:ext cx="8135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CREAR UN ALGORITMO CON UN CONDICIONAL</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914" name="Google Shape;914;p120"/>
          <p:cNvSpPr txBox="1"/>
          <p:nvPr/>
        </p:nvSpPr>
        <p:spPr>
          <a:xfrm>
            <a:off x="504450" y="4105600"/>
            <a:ext cx="81351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1700">
                <a:solidFill>
                  <a:schemeClr val="dk1"/>
                </a:solidFill>
                <a:highlight>
                  <a:schemeClr val="lt1"/>
                </a:highlight>
                <a:latin typeface="Helvetica Neue Light"/>
                <a:ea typeface="Helvetica Neue Light"/>
                <a:cs typeface="Helvetica Neue Light"/>
                <a:sym typeface="Helvetica Neue Light"/>
              </a:rPr>
              <a:t>Crea un algoritmo que solicite al usuario uno o más valores ingresados por prompt(), compare las entradas y, en función de ciertas condiciones, muestre un resultado.</a:t>
            </a:r>
            <a:endParaRPr sz="17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sz="2000">
              <a:solidFill>
                <a:schemeClr val="dk1"/>
              </a:solidFill>
              <a:highlight>
                <a:schemeClr val="lt1"/>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915" name="Google Shape;915;p12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16" name="Google Shape;916;p120"/>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917" name="Google Shape;917;p120"/>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2</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graphicFrame>
        <p:nvGraphicFramePr>
          <p:cNvPr id="922" name="Google Shape;922;p121"/>
          <p:cNvGraphicFramePr/>
          <p:nvPr/>
        </p:nvGraphicFramePr>
        <p:xfrm>
          <a:off x="153263" y="200513"/>
          <a:ext cx="3000000" cy="3000000"/>
        </p:xfrm>
        <a:graphic>
          <a:graphicData uri="http://schemas.openxmlformats.org/drawingml/2006/table">
            <a:tbl>
              <a:tblPr>
                <a:noFill/>
                <a:tableStyleId>{30031EF3-8A3F-4DAE-B50A-09C829E7AF65}</a:tableStyleId>
              </a:tblPr>
              <a:tblGrid>
                <a:gridCol w="2945825"/>
                <a:gridCol w="3822275"/>
                <a:gridCol w="2069375"/>
              </a:tblGrid>
              <a:tr h="6720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CREAR UN ALGORITMO CON UN CONDICIONAL</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150220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Formato:</a:t>
                      </a:r>
                      <a:r>
                        <a:rPr b="1" lang="en-GB" sz="1600">
                          <a:latin typeface="Helvetica Neue"/>
                          <a:ea typeface="Helvetica Neue"/>
                          <a:cs typeface="Helvetica Neue"/>
                          <a:sym typeface="Helvetica Neue"/>
                        </a:rPr>
                        <a:t> </a:t>
                      </a:r>
                      <a:r>
                        <a:rPr lang="en-GB">
                          <a:latin typeface="Helvetica Neue Light"/>
                          <a:ea typeface="Helvetica Neue Light"/>
                          <a:cs typeface="Helvetica Neue Light"/>
                          <a:sym typeface="Helvetica Neue Light"/>
                        </a:rPr>
                        <a:t>Página HTML y </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código fuente en JavaScript. Debe identificar el apellido del alumno/a en el nombre de archivo comprimido por </a:t>
                      </a:r>
                      <a:r>
                        <a:rPr lang="en-GB">
                          <a:solidFill>
                            <a:schemeClr val="dk1"/>
                          </a:solidFill>
                          <a:highlight>
                            <a:srgbClr val="A6FFCA"/>
                          </a:highlight>
                          <a:latin typeface="Helvetica Neue Light"/>
                          <a:ea typeface="Helvetica Neue Light"/>
                          <a:cs typeface="Helvetica Neue Light"/>
                          <a:sym typeface="Helvetica Neue Light"/>
                        </a:rPr>
                        <a:t>“claseApellido”</a:t>
                      </a:r>
                      <a:r>
                        <a:rPr lang="en-GB">
                          <a:solidFill>
                            <a:schemeClr val="dk1"/>
                          </a:solidFill>
                          <a:latin typeface="Helvetica Neue Light"/>
                          <a:ea typeface="Helvetica Neue Light"/>
                          <a:cs typeface="Helvetica Neue Light"/>
                          <a:sym typeface="Helvetica Neue Light"/>
                        </a:rPr>
                        <a:t>. </a:t>
                      </a:r>
                      <a:endParaRPr u="none" cap="none" strike="noStrike">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sz="1600"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Tener en cuenta que los valores obtenidos por prompt() son string, si se busca operar con números hay que parsearlos antes y si van a usar cadenas recordar tener cuidado con mayúsculas y minúsculas en las comparaciones de igualdad. (Ej. “Hola” y “HOLA” no son iguales)</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sz="1500"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625175">
                <a:tc gridSpan="3">
                  <a:txBody>
                    <a:bodyPr/>
                    <a:lstStyle/>
                    <a:p>
                      <a:pPr indent="0" lvl="0" marL="0" marR="0" rtl="0" algn="l">
                        <a:lnSpc>
                          <a:spcPct val="100000"/>
                        </a:lnSpc>
                        <a:spcBef>
                          <a:spcPts val="0"/>
                        </a:spcBef>
                        <a:spcAft>
                          <a:spcPts val="0"/>
                        </a:spcAft>
                        <a:buClr>
                          <a:srgbClr val="000000"/>
                        </a:buClr>
                        <a:buSzPts val="200"/>
                        <a:buFont typeface="Arial"/>
                        <a:buNone/>
                      </a:pPr>
                      <a:br>
                        <a:rPr b="1" lang="en-GB" sz="200" u="none" cap="none" strike="noStrike">
                          <a:solidFill>
                            <a:srgbClr val="4D5156"/>
                          </a:solidFill>
                        </a:rPr>
                      </a:b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Crea un algoritmo que solicite al usuario uno o más valores ingresados por prompt(), compare las entradas y, en función de ciertas condiciones, muestre por consola o alert() el resultado según los valores ingresados y las condiciones cumplidas.</a:t>
                      </a:r>
                      <a:endParaRPr b="1" sz="13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a:t>
                      </a:r>
                      <a:endParaRPr b="1" u="none" cap="none" strike="noStrike">
                        <a:solidFill>
                          <a:schemeClr val="dk1"/>
                        </a:solidFill>
                        <a:latin typeface="Helvetica Neue"/>
                        <a:ea typeface="Helvetica Neue"/>
                        <a:cs typeface="Helvetica Neue"/>
                        <a:sym typeface="Helvetica Neue"/>
                      </a:endParaRPr>
                    </a:p>
                    <a:p>
                      <a:pPr indent="0" lvl="0" marL="457200" rtl="0" algn="l">
                        <a:spcBef>
                          <a:spcPts val="0"/>
                        </a:spcBef>
                        <a:spcAft>
                          <a:spcPts val="0"/>
                        </a:spcAft>
                        <a:buClr>
                          <a:schemeClr val="dk1"/>
                        </a:buClr>
                        <a:buSzPts val="16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que emplee instrucciones condicionales.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rPr b="1" lang="en-GB" u="none" cap="none" strike="noStrike"/>
                        <a:t>&gt;&gt;Ejemplo:</a:t>
                      </a:r>
                      <a:endParaRPr b="1" u="none" cap="none" strike="noStrike"/>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Pedir número mediante prompt y si es mayor a 1000 mostrar un alert.</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Pedir un texto mediante prompt, y si es igual a "Hola" mostrar un alerta por consola.</a:t>
                      </a:r>
                      <a:endParaRPr>
                        <a:solidFill>
                          <a:schemeClr val="dk1"/>
                        </a:solidFill>
                        <a:latin typeface="Helvetica Neue Light"/>
                        <a:ea typeface="Helvetica Neue Light"/>
                        <a:cs typeface="Helvetica Neue Light"/>
                        <a:sym typeface="Helvetica Neue Light"/>
                      </a:endParaRPr>
                    </a:p>
                    <a:p>
                      <a:pPr indent="-317500" lvl="0" marL="457200" rtl="0" algn="l">
                        <a:spcBef>
                          <a:spcPts val="0"/>
                        </a:spcBef>
                        <a:spcAft>
                          <a:spcPts val="0"/>
                        </a:spcAft>
                        <a:buClr>
                          <a:schemeClr val="dk1"/>
                        </a:buClr>
                        <a:buSzPts val="1400"/>
                        <a:buFont typeface="Helvetica Neue Light"/>
                        <a:buChar char="-"/>
                      </a:pPr>
                      <a:r>
                        <a:rPr lang="en-GB">
                          <a:solidFill>
                            <a:schemeClr val="dk1"/>
                          </a:solidFill>
                          <a:latin typeface="Helvetica Neue Light"/>
                          <a:ea typeface="Helvetica Neue Light"/>
                          <a:cs typeface="Helvetica Neue Light"/>
                          <a:sym typeface="Helvetica Neue Light"/>
                        </a:rPr>
                        <a:t>Pedir un número por prompt y evaluar si está entre 10 y 50. En caso positivo mostrar un alert.</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sz="17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923" name="Google Shape;923;p12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924" name="Google Shape;924;p121"/>
          <p:cNvPicPr preferRelativeResize="0"/>
          <p:nvPr/>
        </p:nvPicPr>
        <p:blipFill rotWithShape="1">
          <a:blip r:embed="rId4">
            <a:alphaModFix/>
          </a:blip>
          <a:srcRect b="0" l="0" r="0" t="0"/>
          <a:stretch/>
        </p:blipFill>
        <p:spPr>
          <a:xfrm>
            <a:off x="7173537" y="1259000"/>
            <a:ext cx="1634174" cy="6398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8" name="Shape 928"/>
        <p:cNvGrpSpPr/>
        <p:nvPr/>
      </p:nvGrpSpPr>
      <p:grpSpPr>
        <a:xfrm>
          <a:off x="0" y="0"/>
          <a:ext cx="0" cy="0"/>
          <a:chOff x="0" y="0"/>
          <a:chExt cx="0" cy="0"/>
        </a:xfrm>
      </p:grpSpPr>
      <p:sp>
        <p:nvSpPr>
          <p:cNvPr id="929" name="Google Shape;929;p122"/>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930" name="Google Shape;930;p122"/>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34" name="Shape 934"/>
        <p:cNvGrpSpPr/>
        <p:nvPr/>
      </p:nvGrpSpPr>
      <p:grpSpPr>
        <a:xfrm>
          <a:off x="0" y="0"/>
          <a:ext cx="0" cy="0"/>
          <a:chOff x="0" y="0"/>
          <a:chExt cx="0" cy="0"/>
        </a:xfrm>
      </p:grpSpPr>
      <p:pic>
        <p:nvPicPr>
          <p:cNvPr id="935" name="Google Shape;935;p123"/>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936" name="Google Shape;936;p123"/>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24"/>
          <p:cNvSpPr txBox="1"/>
          <p:nvPr/>
        </p:nvSpPr>
        <p:spPr>
          <a:xfrm>
            <a:off x="458100" y="1074800"/>
            <a:ext cx="8150100" cy="4068000"/>
          </a:xfrm>
          <a:prstGeom prst="rect">
            <a:avLst/>
          </a:prstGeom>
          <a:noFill/>
          <a:ln>
            <a:noFill/>
          </a:ln>
        </p:spPr>
        <p:txBody>
          <a:bodyPr anchorCtr="0" anchor="ctr" bIns="91425" lIns="91425" spcFirstLastPara="1" rIns="91425" wrap="square" tIns="91425">
            <a:noAutofit/>
          </a:bodyPr>
          <a:lstStyle/>
          <a:p>
            <a:pPr indent="1099" lvl="0" marL="1890000" rtl="0" algn="l">
              <a:lnSpc>
                <a:spcPct val="115000"/>
              </a:lnSpc>
              <a:spcBef>
                <a:spcPts val="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Conversión de tipos de datos, operadores y sentencias condicionales | </a:t>
            </a:r>
            <a:br>
              <a:rPr lang="en-GB">
                <a:solidFill>
                  <a:schemeClr val="dk1"/>
                </a:solidFill>
                <a:latin typeface="Helvetica Neue Light"/>
                <a:ea typeface="Helvetica Neue Light"/>
                <a:cs typeface="Helvetica Neue Light"/>
                <a:sym typeface="Helvetica Neue Light"/>
              </a:rPr>
            </a:br>
            <a:r>
              <a:rPr b="1" i="1" lang="en-GB">
                <a:solidFill>
                  <a:schemeClr val="dk1"/>
                </a:solidFill>
                <a:latin typeface="Helvetica Neue"/>
                <a:ea typeface="Helvetica Neue"/>
                <a:cs typeface="Helvetica Neue"/>
                <a:sym typeface="Helvetica Neue"/>
              </a:rPr>
              <a:t>	</a:t>
            </a:r>
            <a:r>
              <a:rPr b="1" i="1" lang="en-GB" u="sng">
                <a:solidFill>
                  <a:schemeClr val="hlink"/>
                </a:solidFill>
                <a:latin typeface="Helvetica Neue"/>
                <a:ea typeface="Helvetica Neue"/>
                <a:cs typeface="Helvetica Neue"/>
                <a:sym typeface="Helvetica Neue"/>
                <a:hlinkClick r:id="rId3"/>
              </a:rPr>
              <a:t>Los apuntes de Majo (Página 9 a 16).</a:t>
            </a:r>
            <a:endParaRPr>
              <a:solidFill>
                <a:schemeClr val="dk1"/>
              </a:solidFill>
              <a:latin typeface="Helvetica Neue Light"/>
              <a:ea typeface="Helvetica Neue Light"/>
              <a:cs typeface="Helvetica Neue Light"/>
              <a:sym typeface="Helvetica Neue Light"/>
            </a:endParaRPr>
          </a:p>
          <a:p>
            <a:pPr indent="1099" lvl="0" marL="1890000" rtl="0" algn="l">
              <a:lnSpc>
                <a:spcPct val="100000"/>
              </a:lnSpc>
              <a:spcBef>
                <a:spcPts val="100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Operadores y condicionales | </a:t>
            </a:r>
            <a:br>
              <a:rPr lang="en-GB">
                <a:solidFill>
                  <a:schemeClr val="dk1"/>
                </a:solidFill>
                <a:latin typeface="Helvetica Neue Light"/>
                <a:ea typeface="Helvetica Neue Light"/>
                <a:cs typeface="Helvetica Neue Light"/>
                <a:sym typeface="Helvetica Neue Light"/>
              </a:rPr>
            </a:br>
            <a:r>
              <a:rPr lang="en-GB">
                <a:solidFill>
                  <a:schemeClr val="dk1"/>
                </a:solidFill>
                <a:latin typeface="Helvetica Neue Light"/>
                <a:ea typeface="Helvetica Neue Light"/>
                <a:cs typeface="Helvetica Neue Light"/>
                <a:sym typeface="Helvetica Neue Light"/>
              </a:rPr>
              <a:t>	</a:t>
            </a:r>
            <a:r>
              <a:rPr b="1" i="1" lang="en-GB" u="sng">
                <a:solidFill>
                  <a:schemeClr val="hlink"/>
                </a:solidFill>
                <a:latin typeface="Helvetica Neue"/>
                <a:ea typeface="Helvetica Neue"/>
                <a:cs typeface="Helvetica Neue"/>
                <a:sym typeface="Helvetica Neue"/>
                <a:hlinkClick r:id="rId4"/>
              </a:rPr>
              <a:t>Te lo explico con gatitos Operadores.</a:t>
            </a:r>
            <a:endParaRPr>
              <a:solidFill>
                <a:schemeClr val="dk1"/>
              </a:solidFill>
              <a:latin typeface="Helvetica Neue Light"/>
              <a:ea typeface="Helvetica Neue Light"/>
              <a:cs typeface="Helvetica Neue Light"/>
              <a:sym typeface="Helvetica Neue Light"/>
            </a:endParaRPr>
          </a:p>
          <a:p>
            <a:pPr indent="457200" lvl="0" marL="1828800" rtl="0" algn="l">
              <a:lnSpc>
                <a:spcPct val="100000"/>
              </a:lnSpc>
              <a:spcBef>
                <a:spcPts val="1000"/>
              </a:spcBef>
              <a:spcAft>
                <a:spcPts val="0"/>
              </a:spcAft>
              <a:buNone/>
            </a:pPr>
            <a:r>
              <a:rPr b="1" i="1" lang="en-GB" u="sng">
                <a:solidFill>
                  <a:schemeClr val="accent5"/>
                </a:solidFill>
                <a:latin typeface="Helvetica Neue"/>
                <a:ea typeface="Helvetica Neue"/>
                <a:cs typeface="Helvetica Neue"/>
                <a:sym typeface="Helvetica Neue"/>
                <a:hlinkClick r:id="rId5">
                  <a:extLst>
                    <a:ext uri="{A12FA001-AC4F-418D-AE19-62706E023703}">
                      <ahyp:hlinkClr val="tx"/>
                    </a:ext>
                  </a:extLst>
                </a:hlinkClick>
              </a:rPr>
              <a:t>Te lo explico con gatitos Operadores Lógicos.</a:t>
            </a:r>
            <a:endParaRPr>
              <a:solidFill>
                <a:schemeClr val="dk1"/>
              </a:solidFill>
              <a:latin typeface="Helvetica Neue Light"/>
              <a:ea typeface="Helvetica Neue Light"/>
              <a:cs typeface="Helvetica Neue Light"/>
              <a:sym typeface="Helvetica Neue Light"/>
            </a:endParaRPr>
          </a:p>
          <a:p>
            <a:pPr indent="457200" lvl="0" marL="1828800" rtl="0" algn="l">
              <a:lnSpc>
                <a:spcPct val="100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6"/>
              </a:rPr>
              <a:t>Te lo explico con gatitos Condicionales.</a:t>
            </a:r>
            <a:endParaRPr>
              <a:solidFill>
                <a:schemeClr val="dk1"/>
              </a:solidFill>
              <a:latin typeface="Helvetica Neue Light"/>
              <a:ea typeface="Helvetica Neue Light"/>
              <a:cs typeface="Helvetica Neue Light"/>
              <a:sym typeface="Helvetica Neue Light"/>
            </a:endParaRPr>
          </a:p>
          <a:p>
            <a:pPr indent="1099" lvl="0" marL="1890000" rtl="0" algn="l">
              <a:lnSpc>
                <a:spcPct val="115000"/>
              </a:lnSpc>
              <a:spcBef>
                <a:spcPts val="100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Práctica interactiva sobre operaciones con JavaScript | </a:t>
            </a:r>
            <a:br>
              <a:rPr lang="en-GB">
                <a:solidFill>
                  <a:schemeClr val="dk1"/>
                </a:solidFill>
                <a:latin typeface="Helvetica Neue Light"/>
                <a:ea typeface="Helvetica Neue Light"/>
                <a:cs typeface="Helvetica Neue Light"/>
                <a:sym typeface="Helvetica Neue Light"/>
              </a:rPr>
            </a:br>
            <a:r>
              <a:rPr lang="en-GB">
                <a:solidFill>
                  <a:schemeClr val="dk1"/>
                </a:solidFill>
                <a:latin typeface="Helvetica Neue Light"/>
                <a:ea typeface="Helvetica Neue Light"/>
                <a:cs typeface="Helvetica Neue Light"/>
                <a:sym typeface="Helvetica Neue Light"/>
              </a:rPr>
              <a:t>	</a:t>
            </a:r>
            <a:r>
              <a:rPr b="1" i="1" lang="en-GB" u="sng">
                <a:solidFill>
                  <a:schemeClr val="hlink"/>
                </a:solidFill>
                <a:latin typeface="Helvetica Neue"/>
                <a:ea typeface="Helvetica Neue"/>
                <a:cs typeface="Helvetica Neue"/>
                <a:sym typeface="Helvetica Neue"/>
                <a:hlinkClick r:id="rId7"/>
              </a:rPr>
              <a:t>Silent teacher.</a:t>
            </a:r>
            <a:endParaRPr>
              <a:solidFill>
                <a:schemeClr val="dk1"/>
              </a:solidFill>
              <a:latin typeface="Helvetica Neue Light"/>
              <a:ea typeface="Helvetica Neue Light"/>
              <a:cs typeface="Helvetica Neue Light"/>
              <a:sym typeface="Helvetica Neue Light"/>
            </a:endParaRPr>
          </a:p>
          <a:p>
            <a:pPr indent="1099" lvl="0" marL="1890000" marR="0" rtl="0" algn="l">
              <a:lnSpc>
                <a:spcPct val="115000"/>
              </a:lnSpc>
              <a:spcBef>
                <a:spcPts val="1000"/>
              </a:spcBef>
              <a:spcAft>
                <a:spcPts val="0"/>
              </a:spcAft>
              <a:buClr>
                <a:srgbClr val="3CEFAB"/>
              </a:buClr>
              <a:buSzPts val="1400"/>
              <a:buChar char="●"/>
            </a:pPr>
            <a:r>
              <a:rPr lang="en-GB">
                <a:solidFill>
                  <a:schemeClr val="dk1"/>
                </a:solidFill>
                <a:latin typeface="Helvetica Neue Light"/>
                <a:ea typeface="Helvetica Neue Light"/>
                <a:cs typeface="Helvetica Neue Light"/>
                <a:sym typeface="Helvetica Neue Light"/>
              </a:rPr>
              <a:t>Documentación | </a:t>
            </a:r>
            <a:br>
              <a:rPr lang="en-GB">
                <a:solidFill>
                  <a:schemeClr val="dk1"/>
                </a:solidFill>
                <a:latin typeface="Helvetica Neue Light"/>
                <a:ea typeface="Helvetica Neue Light"/>
                <a:cs typeface="Helvetica Neue Light"/>
                <a:sym typeface="Helvetica Neue Light"/>
              </a:rPr>
            </a:br>
            <a:r>
              <a:rPr lang="en-GB">
                <a:solidFill>
                  <a:schemeClr val="dk1"/>
                </a:solidFill>
                <a:latin typeface="Helvetica Neue Light"/>
                <a:ea typeface="Helvetica Neue Light"/>
                <a:cs typeface="Helvetica Neue Light"/>
                <a:sym typeface="Helvetica Neue Light"/>
              </a:rPr>
              <a:t>	</a:t>
            </a:r>
            <a:r>
              <a:rPr b="1" i="1" lang="en-GB" u="sng">
                <a:solidFill>
                  <a:schemeClr val="hlink"/>
                </a:solidFill>
                <a:latin typeface="Helvetica Neue"/>
                <a:ea typeface="Helvetica Neue"/>
                <a:cs typeface="Helvetica Neue"/>
                <a:sym typeface="Helvetica Neue"/>
                <a:hlinkClick r:id="rId8"/>
              </a:rPr>
              <a:t>Documentación IF ELSE</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457200" lvl="0" marL="1828800" rtl="0" algn="l">
              <a:lnSpc>
                <a:spcPct val="115000"/>
              </a:lnSpc>
              <a:spcBef>
                <a:spcPts val="1000"/>
              </a:spcBef>
              <a:spcAft>
                <a:spcPts val="0"/>
              </a:spcAft>
              <a:buNone/>
            </a:pPr>
            <a:r>
              <a:rPr b="1" i="1" lang="en-GB" u="sng">
                <a:solidFill>
                  <a:schemeClr val="hlink"/>
                </a:solidFill>
                <a:latin typeface="Helvetica Neue"/>
                <a:ea typeface="Helvetica Neue"/>
                <a:cs typeface="Helvetica Neue"/>
                <a:sym typeface="Helvetica Neue"/>
                <a:hlinkClick r:id="rId9"/>
              </a:rPr>
              <a:t>Documentación SWITCH</a:t>
            </a:r>
            <a:r>
              <a:rPr lang="en-GB">
                <a:solidFill>
                  <a:schemeClr val="dk1"/>
                </a:solidFill>
                <a:latin typeface="Helvetica Neue Light"/>
                <a:ea typeface="Helvetica Neue Light"/>
                <a:cs typeface="Helvetica Neue Light"/>
                <a:sym typeface="Helvetica Neue Light"/>
              </a:rPr>
              <a:t>.</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1000"/>
              </a:spcBef>
              <a:spcAft>
                <a:spcPts val="1000"/>
              </a:spcAft>
              <a:buNone/>
            </a:pPr>
            <a:r>
              <a:t/>
            </a:r>
            <a:endParaRPr sz="1800">
              <a:solidFill>
                <a:schemeClr val="dk1"/>
              </a:solidFill>
              <a:latin typeface="Helvetica Neue Light"/>
              <a:ea typeface="Helvetica Neue Light"/>
              <a:cs typeface="Helvetica Neue Light"/>
              <a:sym typeface="Helvetica Neue Light"/>
            </a:endParaRPr>
          </a:p>
        </p:txBody>
      </p:sp>
      <p:pic>
        <p:nvPicPr>
          <p:cNvPr id="942" name="Google Shape;942;p124"/>
          <p:cNvPicPr preferRelativeResize="0"/>
          <p:nvPr/>
        </p:nvPicPr>
        <p:blipFill>
          <a:blip r:embed="rId10">
            <a:alphaModFix/>
          </a:blip>
          <a:stretch>
            <a:fillRect/>
          </a:stretch>
        </p:blipFill>
        <p:spPr>
          <a:xfrm>
            <a:off x="7567925" y="4659625"/>
            <a:ext cx="1186526" cy="330675"/>
          </a:xfrm>
          <a:prstGeom prst="rect">
            <a:avLst/>
          </a:prstGeom>
          <a:noFill/>
          <a:ln>
            <a:noFill/>
          </a:ln>
        </p:spPr>
      </p:pic>
      <p:pic>
        <p:nvPicPr>
          <p:cNvPr id="943" name="Google Shape;943;p124"/>
          <p:cNvPicPr preferRelativeResize="0"/>
          <p:nvPr/>
        </p:nvPicPr>
        <p:blipFill rotWithShape="1">
          <a:blip r:embed="rId11">
            <a:alphaModFix/>
          </a:blip>
          <a:srcRect b="0" l="0" r="0" t="0"/>
          <a:stretch/>
        </p:blipFill>
        <p:spPr>
          <a:xfrm>
            <a:off x="7411525" y="127700"/>
            <a:ext cx="1634174" cy="639850"/>
          </a:xfrm>
          <a:prstGeom prst="rect">
            <a:avLst/>
          </a:prstGeom>
          <a:noFill/>
          <a:ln>
            <a:noFill/>
          </a:ln>
        </p:spPr>
      </p:pic>
      <p:sp>
        <p:nvSpPr>
          <p:cNvPr id="944" name="Google Shape;944;p124"/>
          <p:cNvSpPr/>
          <p:nvPr/>
        </p:nvSpPr>
        <p:spPr>
          <a:xfrm>
            <a:off x="1145200" y="1355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24"/>
          <p:cNvSpPr txBox="1"/>
          <p:nvPr/>
        </p:nvSpPr>
        <p:spPr>
          <a:xfrm>
            <a:off x="2424750" y="127700"/>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946" name="Google Shape;946;p124"/>
          <p:cNvPicPr preferRelativeResize="0"/>
          <p:nvPr/>
        </p:nvPicPr>
        <p:blipFill>
          <a:blip r:embed="rId12">
            <a:alphaModFix/>
          </a:blip>
          <a:stretch>
            <a:fillRect/>
          </a:stretch>
        </p:blipFill>
        <p:spPr>
          <a:xfrm>
            <a:off x="1408034" y="364840"/>
            <a:ext cx="545131" cy="545131"/>
          </a:xfrm>
          <a:prstGeom prst="rect">
            <a:avLst/>
          </a:prstGeom>
          <a:noFill/>
          <a:ln>
            <a:noFill/>
          </a:ln>
        </p:spPr>
      </p:pic>
      <p:sp>
        <p:nvSpPr>
          <p:cNvPr id="947" name="Google Shape;947;p124"/>
          <p:cNvSpPr txBox="1"/>
          <p:nvPr/>
        </p:nvSpPr>
        <p:spPr>
          <a:xfrm>
            <a:off x="7303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3"/>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1" name="Shape 951"/>
        <p:cNvGrpSpPr/>
        <p:nvPr/>
      </p:nvGrpSpPr>
      <p:grpSpPr>
        <a:xfrm>
          <a:off x="0" y="0"/>
          <a:ext cx="0" cy="0"/>
          <a:chOff x="0" y="0"/>
          <a:chExt cx="0" cy="0"/>
        </a:xfrm>
      </p:grpSpPr>
      <p:sp>
        <p:nvSpPr>
          <p:cNvPr id="952" name="Google Shape;952;p125"/>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953" name="Google Shape;953;p125"/>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Operador if, else y sus variantes.</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Variables boolean.</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Operaciones lógicas: AND, OR y combinaciones.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